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Override PartName="/ppt/diagrams/quickStyle1.xml" ContentType="application/vnd.openxmlformats-officedocument.drawingml.diagramStyle+xml"/>
  <Default Extension="jpeg" ContentType="image/jpeg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diagrams/layout4.xml" ContentType="application/vnd.openxmlformats-officedocument.drawingml.diagram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72" r:id="rId1"/>
  </p:sldMasterIdLst>
  <p:notesMasterIdLst>
    <p:notesMasterId r:id="rId14"/>
  </p:notesMasterIdLst>
  <p:handoutMasterIdLst>
    <p:handoutMasterId r:id="rId15"/>
  </p:handoutMasterIdLst>
  <p:sldIdLst>
    <p:sldId id="257" r:id="rId2"/>
    <p:sldId id="407" r:id="rId3"/>
    <p:sldId id="422" r:id="rId4"/>
    <p:sldId id="411" r:id="rId5"/>
    <p:sldId id="417" r:id="rId6"/>
    <p:sldId id="419" r:id="rId7"/>
    <p:sldId id="423" r:id="rId8"/>
    <p:sldId id="424" r:id="rId9"/>
    <p:sldId id="420" r:id="rId10"/>
    <p:sldId id="425" r:id="rId11"/>
    <p:sldId id="421" r:id="rId12"/>
    <p:sldId id="409" r:id="rId13"/>
  </p:sldIdLst>
  <p:sldSz cx="9144000" cy="6858000" type="screen4x3"/>
  <p:notesSz cx="6797675" cy="992822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0033CC"/>
    <a:srgbClr val="4F81BD"/>
    <a:srgbClr val="9BBB59"/>
    <a:srgbClr val="244062"/>
    <a:srgbClr val="FFFFFF"/>
    <a:srgbClr val="000000"/>
    <a:srgbClr val="7C8090"/>
    <a:srgbClr val="99CCFF"/>
  </p:clrMru>
</p:presentationPr>
</file>

<file path=ppt/tableStyles.xml><?xml version="1.0" encoding="utf-8"?>
<a:tblStyleLst xmlns:a="http://schemas.openxmlformats.org/drawingml/2006/main" def="{B301B821-A1FF-4177-AEE7-76D212191A09}"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2017" autoAdjust="0"/>
    <p:restoredTop sz="97805" autoAdjust="0"/>
  </p:normalViewPr>
  <p:slideViewPr>
    <p:cSldViewPr>
      <p:cViewPr>
        <p:scale>
          <a:sx n="70" d="100"/>
          <a:sy n="70" d="100"/>
        </p:scale>
        <p:origin x="-1152" y="-162"/>
      </p:cViewPr>
      <p:guideLst>
        <p:guide orient="horz" pos="2160"/>
        <p:guide pos="2880"/>
      </p:guideLst>
    </p:cSldViewPr>
  </p:slideViewPr>
  <p:outlineViewPr>
    <p:cViewPr>
      <p:scale>
        <a:sx n="1" d="1"/>
        <a:sy n="1" d="1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B017D2C-931A-44E6-BCA4-24CC6579A249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7CC774EB-5B49-4BFB-8629-71DCABE4D9AF}" type="pres">
      <dgm:prSet presAssocID="{FB017D2C-931A-44E6-BCA4-24CC6579A249}" presName="Name0" presStyleCnt="0">
        <dgm:presLayoutVars>
          <dgm:dir/>
          <dgm:resizeHandles val="exact"/>
        </dgm:presLayoutVars>
      </dgm:prSet>
      <dgm:spPr/>
    </dgm:pt>
  </dgm:ptLst>
  <dgm:cxnLst>
    <dgm:cxn modelId="{89790DC5-3FC7-4C19-A8B5-950D79484AA1}" type="presOf" srcId="{FB017D2C-931A-44E6-BCA4-24CC6579A249}" destId="{7CC774EB-5B49-4BFB-8629-71DCABE4D9AF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7CDDF7F-581A-4F69-9DE8-98E85C13B17E}" type="doc">
      <dgm:prSet loTypeId="urn:microsoft.com/office/officeart/2005/8/layout/process1" loCatId="process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E47940E-CFFF-472C-B159-DD537E8B0FCE}" type="pres">
      <dgm:prSet presAssocID="{37CDDF7F-581A-4F69-9DE8-98E85C13B17E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8EB083D6-B109-4319-8C4A-0C4F753E9FAB}" type="presOf" srcId="{37CDDF7F-581A-4F69-9DE8-98E85C13B17E}" destId="{BE47940E-CFFF-472C-B159-DD537E8B0FCE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xmlns="" relId="rId14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7CDDF7F-581A-4F69-9DE8-98E85C13B17E}" type="doc">
      <dgm:prSet loTypeId="urn:microsoft.com/office/officeart/2005/8/layout/process1" loCatId="process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FFEE762-2F7D-40B8-B1B4-01187CCB064B}">
      <dgm:prSet phldrT="[Текст]" custT="1"/>
      <dgm:spPr/>
      <dgm:t>
        <a:bodyPr/>
        <a:lstStyle/>
        <a:p>
          <a:pPr marL="266700" indent="0" algn="ctr"/>
          <a:r>
            <a:rPr lang="ru-RU" sz="1300" dirty="0" smtClean="0"/>
            <a:t>Заявитель</a:t>
          </a:r>
        </a:p>
        <a:p>
          <a:pPr marL="266700" indent="0" algn="ctr"/>
          <a:endParaRPr lang="ru-RU" sz="1300" dirty="0" smtClean="0"/>
        </a:p>
        <a:p>
          <a:pPr marL="266700" indent="0" algn="ctr"/>
          <a:endParaRPr lang="ru-RU" sz="1300" dirty="0" smtClean="0"/>
        </a:p>
        <a:p>
          <a:pPr marL="266700" indent="0" algn="ctr"/>
          <a:r>
            <a:rPr lang="ru-RU" sz="1300" dirty="0" smtClean="0"/>
            <a:t>(решение ГКРЧ)</a:t>
          </a:r>
          <a:endParaRPr lang="ru-RU" sz="1300" dirty="0"/>
        </a:p>
      </dgm:t>
    </dgm:pt>
    <dgm:pt modelId="{5E0CD215-55F7-47AC-9ED1-03ED143B016D}" type="parTrans" cxnId="{9761D0D4-9AA0-4A70-8D38-F6E2091B509D}">
      <dgm:prSet/>
      <dgm:spPr/>
      <dgm:t>
        <a:bodyPr/>
        <a:lstStyle/>
        <a:p>
          <a:endParaRPr lang="ru-RU"/>
        </a:p>
      </dgm:t>
    </dgm:pt>
    <dgm:pt modelId="{114CF0E6-4A44-48E5-826C-76260EDC291E}" type="sibTrans" cxnId="{9761D0D4-9AA0-4A70-8D38-F6E2091B509D}">
      <dgm:prSet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endParaRPr lang="ru-RU" dirty="0"/>
        </a:p>
      </dgm:t>
    </dgm:pt>
    <dgm:pt modelId="{2D44AC47-2F61-4F04-AC64-4CBF359035EF}">
      <dgm:prSet phldrT="[Текст]" custT="1"/>
      <dgm:spPr/>
      <dgm:t>
        <a:bodyPr/>
        <a:lstStyle/>
        <a:p>
          <a:pPr marL="0" indent="0" algn="ctr"/>
          <a:r>
            <a:rPr lang="ru-RU" sz="1300" dirty="0" smtClean="0"/>
            <a:t>ФГУП</a:t>
          </a:r>
        </a:p>
        <a:p>
          <a:pPr marL="0" indent="0" algn="ctr"/>
          <a:r>
            <a:rPr lang="ru-RU" sz="1300" dirty="0" smtClean="0"/>
            <a:t>«ГРЧЦ»</a:t>
          </a:r>
          <a:endParaRPr lang="ru-RU" sz="1300" dirty="0"/>
        </a:p>
      </dgm:t>
    </dgm:pt>
    <dgm:pt modelId="{2D3EE077-D211-4137-A04A-A24D078A93D9}" type="parTrans" cxnId="{F8925BCA-2BDE-4E0E-B078-0167C6615804}">
      <dgm:prSet/>
      <dgm:spPr/>
      <dgm:t>
        <a:bodyPr/>
        <a:lstStyle/>
        <a:p>
          <a:endParaRPr lang="ru-RU"/>
        </a:p>
      </dgm:t>
    </dgm:pt>
    <dgm:pt modelId="{25F66D20-5766-4DB5-B7D7-07B784C9AFD0}" type="sibTrans" cxnId="{F8925BCA-2BDE-4E0E-B078-0167C6615804}">
      <dgm:prSet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endParaRPr lang="ru-RU"/>
        </a:p>
      </dgm:t>
    </dgm:pt>
    <dgm:pt modelId="{9FB5ED4A-9842-4FE1-A6E6-911DD3D51EE3}">
      <dgm:prSet phldrT="[Текст]" custT="1"/>
      <dgm:spPr/>
      <dgm:t>
        <a:bodyPr/>
        <a:lstStyle/>
        <a:p>
          <a:pPr marL="266700" indent="0" algn="ctr"/>
          <a:r>
            <a:rPr lang="ru-RU" sz="1200" dirty="0" smtClean="0"/>
            <a:t>Заключение экспертизы электро-магнитной совместимости</a:t>
          </a:r>
          <a:endParaRPr lang="ru-RU" sz="1200" dirty="0"/>
        </a:p>
      </dgm:t>
    </dgm:pt>
    <dgm:pt modelId="{74B28FCA-FE62-4AED-986F-D010EE032922}" type="parTrans" cxnId="{73800E1B-83BE-4D1C-920E-6D319AD44BDD}">
      <dgm:prSet/>
      <dgm:spPr/>
      <dgm:t>
        <a:bodyPr/>
        <a:lstStyle/>
        <a:p>
          <a:endParaRPr lang="ru-RU"/>
        </a:p>
      </dgm:t>
    </dgm:pt>
    <dgm:pt modelId="{0C1F9AA4-8106-45F3-B911-0807B35882FD}" type="sibTrans" cxnId="{73800E1B-83BE-4D1C-920E-6D319AD44BDD}">
      <dgm:prSet/>
      <dgm:spPr/>
      <dgm:t>
        <a:bodyPr/>
        <a:lstStyle/>
        <a:p>
          <a:endParaRPr lang="ru-RU"/>
        </a:p>
      </dgm:t>
    </dgm:pt>
    <dgm:pt modelId="{BE47940E-CFFF-472C-B159-DD537E8B0FCE}" type="pres">
      <dgm:prSet presAssocID="{37CDDF7F-581A-4F69-9DE8-98E85C13B17E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7CD081F-F4C4-435C-BA5D-15F30EBDBB91}" type="pres">
      <dgm:prSet presAssocID="{9FFEE762-2F7D-40B8-B1B4-01187CCB064B}" presName="node" presStyleLbl="node1" presStyleIdx="0" presStyleCnt="3" custScaleX="51971" custScaleY="7406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A837F0-C84E-4F5D-955D-500D56688423}" type="pres">
      <dgm:prSet presAssocID="{114CF0E6-4A44-48E5-826C-76260EDC291E}" presName="sibTrans" presStyleLbl="sibTrans2D1" presStyleIdx="0" presStyleCnt="2" custScaleX="82180" custScaleY="42511" custLinFactNeighborX="-11598"/>
      <dgm:spPr/>
      <dgm:t>
        <a:bodyPr/>
        <a:lstStyle/>
        <a:p>
          <a:endParaRPr lang="ru-RU"/>
        </a:p>
      </dgm:t>
    </dgm:pt>
    <dgm:pt modelId="{2272C26E-22F6-4BEB-8FED-CDC33711DDD4}" type="pres">
      <dgm:prSet presAssocID="{114CF0E6-4A44-48E5-826C-76260EDC291E}" presName="connectorText" presStyleLbl="sibTrans2D1" presStyleIdx="0" presStyleCnt="2"/>
      <dgm:spPr/>
      <dgm:t>
        <a:bodyPr/>
        <a:lstStyle/>
        <a:p>
          <a:endParaRPr lang="ru-RU"/>
        </a:p>
      </dgm:t>
    </dgm:pt>
    <dgm:pt modelId="{BF478851-95C8-4A62-96B0-30BCB1DE6E05}" type="pres">
      <dgm:prSet presAssocID="{2D44AC47-2F61-4F04-AC64-4CBF359035EF}" presName="node" presStyleLbl="node1" presStyleIdx="1" presStyleCnt="3" custScaleX="58818" custScaleY="74062" custLinFactNeighborX="1171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87F085-48C9-494C-A8E8-978A47167F43}" type="pres">
      <dgm:prSet presAssocID="{25F66D20-5766-4DB5-B7D7-07B784C9AFD0}" presName="sibTrans" presStyleLbl="sibTrans2D1" presStyleIdx="1" presStyleCnt="2" custScaleY="42506" custLinFactNeighborX="-15293"/>
      <dgm:spPr/>
      <dgm:t>
        <a:bodyPr/>
        <a:lstStyle/>
        <a:p>
          <a:endParaRPr lang="ru-RU"/>
        </a:p>
      </dgm:t>
    </dgm:pt>
    <dgm:pt modelId="{0E2BB84A-F4B3-4893-9BF4-22CDAFCFE6D9}" type="pres">
      <dgm:prSet presAssocID="{25F66D20-5766-4DB5-B7D7-07B784C9AFD0}" presName="connectorText" presStyleLbl="sibTrans2D1" presStyleIdx="1" presStyleCnt="2"/>
      <dgm:spPr/>
      <dgm:t>
        <a:bodyPr/>
        <a:lstStyle/>
        <a:p>
          <a:endParaRPr lang="ru-RU"/>
        </a:p>
      </dgm:t>
    </dgm:pt>
    <dgm:pt modelId="{00C8342F-A353-486B-AA9F-B40772BBB213}" type="pres">
      <dgm:prSet presAssocID="{9FB5ED4A-9842-4FE1-A6E6-911DD3D51EE3}" presName="node" presStyleLbl="node1" presStyleIdx="2" presStyleCnt="3" custScaleX="46501" custScaleY="7406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52EA2B4-B65A-47CD-B6B9-AF1FA0F061AA}" type="presOf" srcId="{114CF0E6-4A44-48E5-826C-76260EDC291E}" destId="{0CA837F0-C84E-4F5D-955D-500D56688423}" srcOrd="0" destOrd="0" presId="urn:microsoft.com/office/officeart/2005/8/layout/process1"/>
    <dgm:cxn modelId="{73800E1B-83BE-4D1C-920E-6D319AD44BDD}" srcId="{37CDDF7F-581A-4F69-9DE8-98E85C13B17E}" destId="{9FB5ED4A-9842-4FE1-A6E6-911DD3D51EE3}" srcOrd="2" destOrd="0" parTransId="{74B28FCA-FE62-4AED-986F-D010EE032922}" sibTransId="{0C1F9AA4-8106-45F3-B911-0807B35882FD}"/>
    <dgm:cxn modelId="{FCA42B0C-B80A-4467-B2DA-BD0CE7064E62}" type="presOf" srcId="{114CF0E6-4A44-48E5-826C-76260EDC291E}" destId="{2272C26E-22F6-4BEB-8FED-CDC33711DDD4}" srcOrd="1" destOrd="0" presId="urn:microsoft.com/office/officeart/2005/8/layout/process1"/>
    <dgm:cxn modelId="{71677309-59C1-46D0-A20E-9A53BC1D9130}" type="presOf" srcId="{2D44AC47-2F61-4F04-AC64-4CBF359035EF}" destId="{BF478851-95C8-4A62-96B0-30BCB1DE6E05}" srcOrd="0" destOrd="0" presId="urn:microsoft.com/office/officeart/2005/8/layout/process1"/>
    <dgm:cxn modelId="{34081425-9956-4631-87A5-78FF9CFC773C}" type="presOf" srcId="{25F66D20-5766-4DB5-B7D7-07B784C9AFD0}" destId="{0E2BB84A-F4B3-4893-9BF4-22CDAFCFE6D9}" srcOrd="1" destOrd="0" presId="urn:microsoft.com/office/officeart/2005/8/layout/process1"/>
    <dgm:cxn modelId="{BEF2B0E1-36EE-42ED-96ED-C4731C2A781C}" type="presOf" srcId="{9FFEE762-2F7D-40B8-B1B4-01187CCB064B}" destId="{67CD081F-F4C4-435C-BA5D-15F30EBDBB91}" srcOrd="0" destOrd="0" presId="urn:microsoft.com/office/officeart/2005/8/layout/process1"/>
    <dgm:cxn modelId="{AC1F3D50-6922-4286-8637-AC4B5C55D738}" type="presOf" srcId="{37CDDF7F-581A-4F69-9DE8-98E85C13B17E}" destId="{BE47940E-CFFF-472C-B159-DD537E8B0FCE}" srcOrd="0" destOrd="0" presId="urn:microsoft.com/office/officeart/2005/8/layout/process1"/>
    <dgm:cxn modelId="{9761D0D4-9AA0-4A70-8D38-F6E2091B509D}" srcId="{37CDDF7F-581A-4F69-9DE8-98E85C13B17E}" destId="{9FFEE762-2F7D-40B8-B1B4-01187CCB064B}" srcOrd="0" destOrd="0" parTransId="{5E0CD215-55F7-47AC-9ED1-03ED143B016D}" sibTransId="{114CF0E6-4A44-48E5-826C-76260EDC291E}"/>
    <dgm:cxn modelId="{F8925BCA-2BDE-4E0E-B078-0167C6615804}" srcId="{37CDDF7F-581A-4F69-9DE8-98E85C13B17E}" destId="{2D44AC47-2F61-4F04-AC64-4CBF359035EF}" srcOrd="1" destOrd="0" parTransId="{2D3EE077-D211-4137-A04A-A24D078A93D9}" sibTransId="{25F66D20-5766-4DB5-B7D7-07B784C9AFD0}"/>
    <dgm:cxn modelId="{2A7E95B6-602C-4EA1-8A25-FE44C8287F5D}" type="presOf" srcId="{25F66D20-5766-4DB5-B7D7-07B784C9AFD0}" destId="{F487F085-48C9-494C-A8E8-978A47167F43}" srcOrd="0" destOrd="0" presId="urn:microsoft.com/office/officeart/2005/8/layout/process1"/>
    <dgm:cxn modelId="{86514C01-1515-446B-AED8-2AD53EDE9CFF}" type="presOf" srcId="{9FB5ED4A-9842-4FE1-A6E6-911DD3D51EE3}" destId="{00C8342F-A353-486B-AA9F-B40772BBB213}" srcOrd="0" destOrd="0" presId="urn:microsoft.com/office/officeart/2005/8/layout/process1"/>
    <dgm:cxn modelId="{CB66CD28-144A-478F-A473-73F994962FB5}" type="presParOf" srcId="{BE47940E-CFFF-472C-B159-DD537E8B0FCE}" destId="{67CD081F-F4C4-435C-BA5D-15F30EBDBB91}" srcOrd="0" destOrd="0" presId="urn:microsoft.com/office/officeart/2005/8/layout/process1"/>
    <dgm:cxn modelId="{A58E80D9-8F1C-4701-B1BD-E8A3E066200B}" type="presParOf" srcId="{BE47940E-CFFF-472C-B159-DD537E8B0FCE}" destId="{0CA837F0-C84E-4F5D-955D-500D56688423}" srcOrd="1" destOrd="0" presId="urn:microsoft.com/office/officeart/2005/8/layout/process1"/>
    <dgm:cxn modelId="{4354C172-56E4-49AD-8B56-CE35B0EE67F3}" type="presParOf" srcId="{0CA837F0-C84E-4F5D-955D-500D56688423}" destId="{2272C26E-22F6-4BEB-8FED-CDC33711DDD4}" srcOrd="0" destOrd="0" presId="urn:microsoft.com/office/officeart/2005/8/layout/process1"/>
    <dgm:cxn modelId="{B93EB9B7-96F1-4C09-B3FD-576E80E075BA}" type="presParOf" srcId="{BE47940E-CFFF-472C-B159-DD537E8B0FCE}" destId="{BF478851-95C8-4A62-96B0-30BCB1DE6E05}" srcOrd="2" destOrd="0" presId="urn:microsoft.com/office/officeart/2005/8/layout/process1"/>
    <dgm:cxn modelId="{9CB18139-C8A8-48DE-8C14-2378EA4BCB98}" type="presParOf" srcId="{BE47940E-CFFF-472C-B159-DD537E8B0FCE}" destId="{F487F085-48C9-494C-A8E8-978A47167F43}" srcOrd="3" destOrd="0" presId="urn:microsoft.com/office/officeart/2005/8/layout/process1"/>
    <dgm:cxn modelId="{A2C6EE29-E752-4293-B248-65AAEA48A265}" type="presParOf" srcId="{F487F085-48C9-494C-A8E8-978A47167F43}" destId="{0E2BB84A-F4B3-4893-9BF4-22CDAFCFE6D9}" srcOrd="0" destOrd="0" presId="urn:microsoft.com/office/officeart/2005/8/layout/process1"/>
    <dgm:cxn modelId="{1F0B76BE-7628-48F5-BF8F-8BC3A92A7D37}" type="presParOf" srcId="{BE47940E-CFFF-472C-B159-DD537E8B0FCE}" destId="{00C8342F-A353-486B-AA9F-B40772BBB213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xmlns="" relId="rId19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7CDDF7F-581A-4F69-9DE8-98E85C13B17E}" type="doc">
      <dgm:prSet loTypeId="urn:microsoft.com/office/officeart/2005/8/layout/process1" loCatId="process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FFEE762-2F7D-40B8-B1B4-01187CCB064B}">
      <dgm:prSet phldrT="[Текст]" custT="1"/>
      <dgm:spPr/>
      <dgm:t>
        <a:bodyPr/>
        <a:lstStyle/>
        <a:p>
          <a:pPr marL="266700" indent="0" algn="ctr"/>
          <a:r>
            <a:rPr lang="ru-RU" sz="1300" dirty="0" smtClean="0"/>
            <a:t>Заявитель</a:t>
          </a:r>
        </a:p>
        <a:p>
          <a:pPr marL="266700" indent="0" algn="ctr"/>
          <a:endParaRPr lang="ru-RU" sz="800" dirty="0" smtClean="0"/>
        </a:p>
        <a:p>
          <a:pPr marL="266700" indent="0" algn="ctr"/>
          <a:r>
            <a:rPr lang="ru-RU" sz="1200" dirty="0" smtClean="0"/>
            <a:t>(заключение экспертизы электро-магнитной совместимости)</a:t>
          </a:r>
          <a:endParaRPr lang="ru-RU" sz="1200" dirty="0"/>
        </a:p>
      </dgm:t>
    </dgm:pt>
    <dgm:pt modelId="{5E0CD215-55F7-47AC-9ED1-03ED143B016D}" type="parTrans" cxnId="{9761D0D4-9AA0-4A70-8D38-F6E2091B509D}">
      <dgm:prSet/>
      <dgm:spPr/>
      <dgm:t>
        <a:bodyPr/>
        <a:lstStyle/>
        <a:p>
          <a:endParaRPr lang="ru-RU"/>
        </a:p>
      </dgm:t>
    </dgm:pt>
    <dgm:pt modelId="{114CF0E6-4A44-48E5-826C-76260EDC291E}" type="sibTrans" cxnId="{9761D0D4-9AA0-4A70-8D38-F6E2091B509D}">
      <dgm:prSet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endParaRPr lang="ru-RU" dirty="0"/>
        </a:p>
      </dgm:t>
    </dgm:pt>
    <dgm:pt modelId="{2D44AC47-2F61-4F04-AC64-4CBF359035EF}">
      <dgm:prSet phldrT="[Текст]" custT="1"/>
      <dgm:spPr/>
      <dgm:t>
        <a:bodyPr/>
        <a:lstStyle/>
        <a:p>
          <a:pPr marL="266700" indent="0" algn="ctr"/>
          <a:r>
            <a:rPr lang="ru-RU" sz="1200" dirty="0" smtClean="0"/>
            <a:t>Федеральная служба по надзору в сфере связи, информационных технологий и массовых коммуникаций (</a:t>
          </a:r>
          <a:r>
            <a:rPr lang="ru-RU" sz="1200" dirty="0" err="1" smtClean="0"/>
            <a:t>Роскомнадзор</a:t>
          </a:r>
          <a:r>
            <a:rPr lang="ru-RU" sz="1200" dirty="0" smtClean="0"/>
            <a:t>)</a:t>
          </a:r>
          <a:endParaRPr lang="ru-RU" sz="1200" dirty="0"/>
        </a:p>
      </dgm:t>
    </dgm:pt>
    <dgm:pt modelId="{2D3EE077-D211-4137-A04A-A24D078A93D9}" type="parTrans" cxnId="{F8925BCA-2BDE-4E0E-B078-0167C6615804}">
      <dgm:prSet/>
      <dgm:spPr/>
      <dgm:t>
        <a:bodyPr/>
        <a:lstStyle/>
        <a:p>
          <a:endParaRPr lang="ru-RU"/>
        </a:p>
      </dgm:t>
    </dgm:pt>
    <dgm:pt modelId="{25F66D20-5766-4DB5-B7D7-07B784C9AFD0}" type="sibTrans" cxnId="{F8925BCA-2BDE-4E0E-B078-0167C6615804}">
      <dgm:prSet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endParaRPr lang="ru-RU"/>
        </a:p>
      </dgm:t>
    </dgm:pt>
    <dgm:pt modelId="{9FB5ED4A-9842-4FE1-A6E6-911DD3D51EE3}">
      <dgm:prSet phldrT="[Текст]" custT="1"/>
      <dgm:spPr/>
      <dgm:t>
        <a:bodyPr/>
        <a:lstStyle/>
        <a:p>
          <a:pPr marL="266700" indent="0" algn="ctr"/>
          <a:r>
            <a:rPr lang="ru-RU" sz="1200" dirty="0" smtClean="0"/>
            <a:t>Разрешение на использование радиочастот или радио-частотных каналов</a:t>
          </a:r>
          <a:endParaRPr lang="ru-RU" sz="1200" dirty="0"/>
        </a:p>
      </dgm:t>
    </dgm:pt>
    <dgm:pt modelId="{74B28FCA-FE62-4AED-986F-D010EE032922}" type="parTrans" cxnId="{73800E1B-83BE-4D1C-920E-6D319AD44BDD}">
      <dgm:prSet/>
      <dgm:spPr/>
      <dgm:t>
        <a:bodyPr/>
        <a:lstStyle/>
        <a:p>
          <a:endParaRPr lang="ru-RU"/>
        </a:p>
      </dgm:t>
    </dgm:pt>
    <dgm:pt modelId="{0C1F9AA4-8106-45F3-B911-0807B35882FD}" type="sibTrans" cxnId="{73800E1B-83BE-4D1C-920E-6D319AD44BDD}">
      <dgm:prSet/>
      <dgm:spPr/>
      <dgm:t>
        <a:bodyPr/>
        <a:lstStyle/>
        <a:p>
          <a:endParaRPr lang="ru-RU"/>
        </a:p>
      </dgm:t>
    </dgm:pt>
    <dgm:pt modelId="{BE47940E-CFFF-472C-B159-DD537E8B0FCE}" type="pres">
      <dgm:prSet presAssocID="{37CDDF7F-581A-4F69-9DE8-98E85C13B17E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7CD081F-F4C4-435C-BA5D-15F30EBDBB91}" type="pres">
      <dgm:prSet presAssocID="{9FFEE762-2F7D-40B8-B1B4-01187CCB064B}" presName="node" presStyleLbl="node1" presStyleIdx="0" presStyleCnt="3" custScaleX="51525" custScaleY="739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A837F0-C84E-4F5D-955D-500D56688423}" type="pres">
      <dgm:prSet presAssocID="{114CF0E6-4A44-48E5-826C-76260EDC291E}" presName="sibTrans" presStyleLbl="sibTrans2D1" presStyleIdx="0" presStyleCnt="2" custScaleX="81970" custScaleY="42506" custLinFactNeighborX="-10366"/>
      <dgm:spPr/>
      <dgm:t>
        <a:bodyPr/>
        <a:lstStyle/>
        <a:p>
          <a:endParaRPr lang="ru-RU"/>
        </a:p>
      </dgm:t>
    </dgm:pt>
    <dgm:pt modelId="{2272C26E-22F6-4BEB-8FED-CDC33711DDD4}" type="pres">
      <dgm:prSet presAssocID="{114CF0E6-4A44-48E5-826C-76260EDC291E}" presName="connectorText" presStyleLbl="sibTrans2D1" presStyleIdx="0" presStyleCnt="2"/>
      <dgm:spPr/>
      <dgm:t>
        <a:bodyPr/>
        <a:lstStyle/>
        <a:p>
          <a:endParaRPr lang="ru-RU"/>
        </a:p>
      </dgm:t>
    </dgm:pt>
    <dgm:pt modelId="{BF478851-95C8-4A62-96B0-30BCB1DE6E05}" type="pres">
      <dgm:prSet presAssocID="{2D44AC47-2F61-4F04-AC64-4CBF359035EF}" presName="node" presStyleLbl="node1" presStyleIdx="1" presStyleCnt="3" custScaleX="58821" custScaleY="68911" custLinFactNeighborX="1171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87F085-48C9-494C-A8E8-978A47167F43}" type="pres">
      <dgm:prSet presAssocID="{25F66D20-5766-4DB5-B7D7-07B784C9AFD0}" presName="sibTrans" presStyleLbl="sibTrans2D1" presStyleIdx="1" presStyleCnt="2" custScaleY="42506" custLinFactNeighborX="-15301"/>
      <dgm:spPr/>
      <dgm:t>
        <a:bodyPr/>
        <a:lstStyle/>
        <a:p>
          <a:endParaRPr lang="ru-RU"/>
        </a:p>
      </dgm:t>
    </dgm:pt>
    <dgm:pt modelId="{0E2BB84A-F4B3-4893-9BF4-22CDAFCFE6D9}" type="pres">
      <dgm:prSet presAssocID="{25F66D20-5766-4DB5-B7D7-07B784C9AFD0}" presName="connectorText" presStyleLbl="sibTrans2D1" presStyleIdx="1" presStyleCnt="2"/>
      <dgm:spPr/>
      <dgm:t>
        <a:bodyPr/>
        <a:lstStyle/>
        <a:p>
          <a:endParaRPr lang="ru-RU"/>
        </a:p>
      </dgm:t>
    </dgm:pt>
    <dgm:pt modelId="{00C8342F-A353-486B-AA9F-B40772BBB213}" type="pres">
      <dgm:prSet presAssocID="{9FB5ED4A-9842-4FE1-A6E6-911DD3D51EE3}" presName="node" presStyleLbl="node1" presStyleIdx="2" presStyleCnt="3" custScaleX="46501" custScaleY="689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3800E1B-83BE-4D1C-920E-6D319AD44BDD}" srcId="{37CDDF7F-581A-4F69-9DE8-98E85C13B17E}" destId="{9FB5ED4A-9842-4FE1-A6E6-911DD3D51EE3}" srcOrd="2" destOrd="0" parTransId="{74B28FCA-FE62-4AED-986F-D010EE032922}" sibTransId="{0C1F9AA4-8106-45F3-B911-0807B35882FD}"/>
    <dgm:cxn modelId="{80050565-4E17-4F36-9674-4E7ABDA98FA0}" type="presOf" srcId="{37CDDF7F-581A-4F69-9DE8-98E85C13B17E}" destId="{BE47940E-CFFF-472C-B159-DD537E8B0FCE}" srcOrd="0" destOrd="0" presId="urn:microsoft.com/office/officeart/2005/8/layout/process1"/>
    <dgm:cxn modelId="{17E1C92E-37A5-4C47-BAD2-5CFCEE4B6877}" type="presOf" srcId="{25F66D20-5766-4DB5-B7D7-07B784C9AFD0}" destId="{0E2BB84A-F4B3-4893-9BF4-22CDAFCFE6D9}" srcOrd="1" destOrd="0" presId="urn:microsoft.com/office/officeart/2005/8/layout/process1"/>
    <dgm:cxn modelId="{C85DABF9-C342-411A-8145-777DD9FE9AC7}" type="presOf" srcId="{2D44AC47-2F61-4F04-AC64-4CBF359035EF}" destId="{BF478851-95C8-4A62-96B0-30BCB1DE6E05}" srcOrd="0" destOrd="0" presId="urn:microsoft.com/office/officeart/2005/8/layout/process1"/>
    <dgm:cxn modelId="{F6D74C0C-9AC9-4F41-BA01-3075559760E2}" type="presOf" srcId="{25F66D20-5766-4DB5-B7D7-07B784C9AFD0}" destId="{F487F085-48C9-494C-A8E8-978A47167F43}" srcOrd="0" destOrd="0" presId="urn:microsoft.com/office/officeart/2005/8/layout/process1"/>
    <dgm:cxn modelId="{9761D0D4-9AA0-4A70-8D38-F6E2091B509D}" srcId="{37CDDF7F-581A-4F69-9DE8-98E85C13B17E}" destId="{9FFEE762-2F7D-40B8-B1B4-01187CCB064B}" srcOrd="0" destOrd="0" parTransId="{5E0CD215-55F7-47AC-9ED1-03ED143B016D}" sibTransId="{114CF0E6-4A44-48E5-826C-76260EDC291E}"/>
    <dgm:cxn modelId="{26FD1368-03E9-434D-8049-E6263B12D393}" type="presOf" srcId="{114CF0E6-4A44-48E5-826C-76260EDC291E}" destId="{0CA837F0-C84E-4F5D-955D-500D56688423}" srcOrd="0" destOrd="0" presId="urn:microsoft.com/office/officeart/2005/8/layout/process1"/>
    <dgm:cxn modelId="{A2C3E888-F147-4976-9C87-054F838BC5F1}" type="presOf" srcId="{9FFEE762-2F7D-40B8-B1B4-01187CCB064B}" destId="{67CD081F-F4C4-435C-BA5D-15F30EBDBB91}" srcOrd="0" destOrd="0" presId="urn:microsoft.com/office/officeart/2005/8/layout/process1"/>
    <dgm:cxn modelId="{76583AEB-24A2-419E-9991-D3DDBC55F555}" type="presOf" srcId="{114CF0E6-4A44-48E5-826C-76260EDC291E}" destId="{2272C26E-22F6-4BEB-8FED-CDC33711DDD4}" srcOrd="1" destOrd="0" presId="urn:microsoft.com/office/officeart/2005/8/layout/process1"/>
    <dgm:cxn modelId="{F8925BCA-2BDE-4E0E-B078-0167C6615804}" srcId="{37CDDF7F-581A-4F69-9DE8-98E85C13B17E}" destId="{2D44AC47-2F61-4F04-AC64-4CBF359035EF}" srcOrd="1" destOrd="0" parTransId="{2D3EE077-D211-4137-A04A-A24D078A93D9}" sibTransId="{25F66D20-5766-4DB5-B7D7-07B784C9AFD0}"/>
    <dgm:cxn modelId="{B616D5CC-667B-4F3E-828C-C93AF821FE55}" type="presOf" srcId="{9FB5ED4A-9842-4FE1-A6E6-911DD3D51EE3}" destId="{00C8342F-A353-486B-AA9F-B40772BBB213}" srcOrd="0" destOrd="0" presId="urn:microsoft.com/office/officeart/2005/8/layout/process1"/>
    <dgm:cxn modelId="{7A13F993-E3F9-4861-8043-F9A56D790293}" type="presParOf" srcId="{BE47940E-CFFF-472C-B159-DD537E8B0FCE}" destId="{67CD081F-F4C4-435C-BA5D-15F30EBDBB91}" srcOrd="0" destOrd="0" presId="urn:microsoft.com/office/officeart/2005/8/layout/process1"/>
    <dgm:cxn modelId="{E3B5884B-7900-4EE8-9864-D3F5DDBA7981}" type="presParOf" srcId="{BE47940E-CFFF-472C-B159-DD537E8B0FCE}" destId="{0CA837F0-C84E-4F5D-955D-500D56688423}" srcOrd="1" destOrd="0" presId="urn:microsoft.com/office/officeart/2005/8/layout/process1"/>
    <dgm:cxn modelId="{39D72DA4-0AC0-4870-B794-6769C1228B6F}" type="presParOf" srcId="{0CA837F0-C84E-4F5D-955D-500D56688423}" destId="{2272C26E-22F6-4BEB-8FED-CDC33711DDD4}" srcOrd="0" destOrd="0" presId="urn:microsoft.com/office/officeart/2005/8/layout/process1"/>
    <dgm:cxn modelId="{5640D338-834E-42C6-93B1-C845428B4911}" type="presParOf" srcId="{BE47940E-CFFF-472C-B159-DD537E8B0FCE}" destId="{BF478851-95C8-4A62-96B0-30BCB1DE6E05}" srcOrd="2" destOrd="0" presId="urn:microsoft.com/office/officeart/2005/8/layout/process1"/>
    <dgm:cxn modelId="{286EF427-63A0-42C0-A405-B64CE40D6313}" type="presParOf" srcId="{BE47940E-CFFF-472C-B159-DD537E8B0FCE}" destId="{F487F085-48C9-494C-A8E8-978A47167F43}" srcOrd="3" destOrd="0" presId="urn:microsoft.com/office/officeart/2005/8/layout/process1"/>
    <dgm:cxn modelId="{22EF5805-4C5E-4CE4-A9F8-CDAE7D18846E}" type="presParOf" srcId="{F487F085-48C9-494C-A8E8-978A47167F43}" destId="{0E2BB84A-F4B3-4893-9BF4-22CDAFCFE6D9}" srcOrd="0" destOrd="0" presId="urn:microsoft.com/office/officeart/2005/8/layout/process1"/>
    <dgm:cxn modelId="{36A44D8A-47E9-42A9-8E71-60969F60170A}" type="presParOf" srcId="{BE47940E-CFFF-472C-B159-DD537E8B0FCE}" destId="{00C8342F-A353-486B-AA9F-B40772BBB213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xmlns="" relId="rId24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7CD081F-F4C4-435C-BA5D-15F30EBDBB91}">
      <dsp:nvSpPr>
        <dsp:cNvPr id="0" name=""/>
        <dsp:cNvSpPr/>
      </dsp:nvSpPr>
      <dsp:spPr>
        <a:xfrm>
          <a:off x="362" y="86489"/>
          <a:ext cx="1734663" cy="148320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26670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Заявитель</a:t>
          </a:r>
        </a:p>
        <a:p>
          <a:pPr marL="26670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 dirty="0" smtClean="0"/>
        </a:p>
        <a:p>
          <a:pPr marL="26670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 dirty="0" smtClean="0"/>
        </a:p>
        <a:p>
          <a:pPr marL="26670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(решение ГКРЧ)</a:t>
          </a:r>
          <a:endParaRPr lang="ru-RU" sz="1300" kern="1200" dirty="0"/>
        </a:p>
      </dsp:txBody>
      <dsp:txXfrm>
        <a:off x="362" y="86489"/>
        <a:ext cx="1734663" cy="1483204"/>
      </dsp:txXfrm>
    </dsp:sp>
    <dsp:sp modelId="{0CA837F0-C84E-4F5D-955D-500D56688423}">
      <dsp:nvSpPr>
        <dsp:cNvPr id="0" name=""/>
        <dsp:cNvSpPr/>
      </dsp:nvSpPr>
      <dsp:spPr>
        <a:xfrm>
          <a:off x="2086660" y="652146"/>
          <a:ext cx="649644" cy="35189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lumMod val="60000"/>
            <a:lumOff val="4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 dirty="0"/>
        </a:p>
      </dsp:txBody>
      <dsp:txXfrm>
        <a:off x="2086660" y="652146"/>
        <a:ext cx="649644" cy="351890"/>
      </dsp:txXfrm>
    </dsp:sp>
    <dsp:sp modelId="{BF478851-95C8-4A62-96B0-30BCB1DE6E05}">
      <dsp:nvSpPr>
        <dsp:cNvPr id="0" name=""/>
        <dsp:cNvSpPr/>
      </dsp:nvSpPr>
      <dsp:spPr>
        <a:xfrm>
          <a:off x="3226561" y="86489"/>
          <a:ext cx="1963199" cy="148320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ФГУП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«ГРЧЦ»</a:t>
          </a:r>
          <a:endParaRPr lang="ru-RU" sz="1300" kern="1200" dirty="0"/>
        </a:p>
      </dsp:txBody>
      <dsp:txXfrm>
        <a:off x="3226561" y="86489"/>
        <a:ext cx="1963199" cy="1483204"/>
      </dsp:txXfrm>
    </dsp:sp>
    <dsp:sp modelId="{F487F085-48C9-494C-A8E8-978A47167F43}">
      <dsp:nvSpPr>
        <dsp:cNvPr id="0" name=""/>
        <dsp:cNvSpPr/>
      </dsp:nvSpPr>
      <dsp:spPr>
        <a:xfrm>
          <a:off x="5388893" y="652167"/>
          <a:ext cx="624693" cy="35184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lumMod val="60000"/>
            <a:lumOff val="4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/>
        </a:p>
      </dsp:txBody>
      <dsp:txXfrm>
        <a:off x="5388893" y="652167"/>
        <a:ext cx="624693" cy="351848"/>
      </dsp:txXfrm>
    </dsp:sp>
    <dsp:sp modelId="{00C8342F-A353-486B-AA9F-B40772BBB213}">
      <dsp:nvSpPr>
        <dsp:cNvPr id="0" name=""/>
        <dsp:cNvSpPr/>
      </dsp:nvSpPr>
      <dsp:spPr>
        <a:xfrm>
          <a:off x="6368428" y="86489"/>
          <a:ext cx="1552088" cy="148320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26670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Заключение экспертизы электро-магнитной совместимости</a:t>
          </a:r>
          <a:endParaRPr lang="ru-RU" sz="1200" kern="1200" dirty="0"/>
        </a:p>
      </dsp:txBody>
      <dsp:txXfrm>
        <a:off x="6368428" y="86489"/>
        <a:ext cx="1552088" cy="1483204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7CD081F-F4C4-435C-BA5D-15F30EBDBB91}">
      <dsp:nvSpPr>
        <dsp:cNvPr id="0" name=""/>
        <dsp:cNvSpPr/>
      </dsp:nvSpPr>
      <dsp:spPr>
        <a:xfrm>
          <a:off x="3175" y="87124"/>
          <a:ext cx="1721770" cy="148193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26670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Заявитель</a:t>
          </a:r>
        </a:p>
        <a:p>
          <a:pPr marL="26670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kern="1200" dirty="0" smtClean="0"/>
        </a:p>
        <a:p>
          <a:pPr marL="26670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(заключение экспертизы электро-магнитной совместимости)</a:t>
          </a:r>
          <a:endParaRPr lang="ru-RU" sz="1200" kern="1200" dirty="0"/>
        </a:p>
      </dsp:txBody>
      <dsp:txXfrm>
        <a:off x="3175" y="87124"/>
        <a:ext cx="1721770" cy="1481935"/>
      </dsp:txXfrm>
    </dsp:sp>
    <dsp:sp modelId="{0CA837F0-C84E-4F5D-955D-500D56688423}">
      <dsp:nvSpPr>
        <dsp:cNvPr id="0" name=""/>
        <dsp:cNvSpPr/>
      </dsp:nvSpPr>
      <dsp:spPr>
        <a:xfrm>
          <a:off x="2087569" y="651963"/>
          <a:ext cx="648734" cy="35225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lumMod val="60000"/>
            <a:lumOff val="4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 dirty="0"/>
        </a:p>
      </dsp:txBody>
      <dsp:txXfrm>
        <a:off x="2087569" y="651963"/>
        <a:ext cx="648734" cy="352256"/>
      </dsp:txXfrm>
    </dsp:sp>
    <dsp:sp modelId="{BF478851-95C8-4A62-96B0-30BCB1DE6E05}">
      <dsp:nvSpPr>
        <dsp:cNvPr id="0" name=""/>
        <dsp:cNvSpPr/>
      </dsp:nvSpPr>
      <dsp:spPr>
        <a:xfrm>
          <a:off x="3218209" y="137268"/>
          <a:ext cx="1965575" cy="138164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26670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Федеральная служба по надзору в сфере связи, информационных технологий и массовых коммуникаций (</a:t>
          </a:r>
          <a:r>
            <a:rPr lang="ru-RU" sz="1200" kern="1200" dirty="0" err="1" smtClean="0"/>
            <a:t>Роскомнадзор</a:t>
          </a:r>
          <a:r>
            <a:rPr lang="ru-RU" sz="1200" kern="1200" dirty="0" smtClean="0"/>
            <a:t>)</a:t>
          </a:r>
          <a:endParaRPr lang="ru-RU" sz="1200" kern="1200" dirty="0"/>
        </a:p>
      </dsp:txBody>
      <dsp:txXfrm>
        <a:off x="3218209" y="137268"/>
        <a:ext cx="1965575" cy="1381646"/>
      </dsp:txXfrm>
    </dsp:sp>
    <dsp:sp modelId="{F487F085-48C9-494C-A8E8-978A47167F43}">
      <dsp:nvSpPr>
        <dsp:cNvPr id="0" name=""/>
        <dsp:cNvSpPr/>
      </dsp:nvSpPr>
      <dsp:spPr>
        <a:xfrm>
          <a:off x="5383097" y="651963"/>
          <a:ext cx="625417" cy="35225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lumMod val="60000"/>
            <a:lumOff val="4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/>
        </a:p>
      </dsp:txBody>
      <dsp:txXfrm>
        <a:off x="5383097" y="651963"/>
        <a:ext cx="625417" cy="352256"/>
      </dsp:txXfrm>
    </dsp:sp>
    <dsp:sp modelId="{00C8342F-A353-486B-AA9F-B40772BBB213}">
      <dsp:nvSpPr>
        <dsp:cNvPr id="0" name=""/>
        <dsp:cNvSpPr/>
      </dsp:nvSpPr>
      <dsp:spPr>
        <a:xfrm>
          <a:off x="6363817" y="137268"/>
          <a:ext cx="1553887" cy="138164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26670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Разрешение на использование радиочастот или радио-частотных каналов</a:t>
          </a:r>
          <a:endParaRPr lang="ru-RU" sz="1200" kern="1200" dirty="0"/>
        </a:p>
      </dsp:txBody>
      <dsp:txXfrm>
        <a:off x="6363817" y="137268"/>
        <a:ext cx="1553887" cy="138164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5300"/>
          </a:xfrm>
          <a:prstGeom prst="rect">
            <a:avLst/>
          </a:prstGeom>
        </p:spPr>
        <p:txBody>
          <a:bodyPr vert="horz" lIns="91729" tIns="45864" rIns="91729" bIns="45864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5300"/>
          </a:xfrm>
          <a:prstGeom prst="rect">
            <a:avLst/>
          </a:prstGeom>
        </p:spPr>
        <p:txBody>
          <a:bodyPr vert="horz" lIns="91729" tIns="45864" rIns="91729" bIns="45864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94B90484-CD49-49D3-8570-38BAE576FB0F}" type="datetimeFigureOut">
              <a:rPr lang="en-US"/>
              <a:pPr>
                <a:defRPr/>
              </a:pPr>
              <a:t>3/28/2016</a:t>
            </a:fld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type="ftr" sz="quarter" idx="2"/>
          </p:nvPr>
        </p:nvSpPr>
        <p:spPr>
          <a:xfrm>
            <a:off x="0" y="9431338"/>
            <a:ext cx="2946400" cy="495300"/>
          </a:xfrm>
          <a:prstGeom prst="rect">
            <a:avLst/>
          </a:prstGeom>
        </p:spPr>
        <p:txBody>
          <a:bodyPr vert="horz" lIns="91729" tIns="45864" rIns="91729" bIns="45864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sldNum" sz="quarter" idx="3"/>
          </p:nvPr>
        </p:nvSpPr>
        <p:spPr>
          <a:xfrm>
            <a:off x="3849688" y="9431338"/>
            <a:ext cx="2946400" cy="495300"/>
          </a:xfrm>
          <a:prstGeom prst="rect">
            <a:avLst/>
          </a:prstGeom>
        </p:spPr>
        <p:txBody>
          <a:bodyPr vert="horz" lIns="91729" tIns="45864" rIns="91729" bIns="45864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9C409412-F055-478F-83C0-DE8D791094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5300"/>
          </a:xfrm>
          <a:prstGeom prst="rect">
            <a:avLst/>
          </a:prstGeom>
        </p:spPr>
        <p:txBody>
          <a:bodyPr vert="horz" lIns="91729" tIns="45864" rIns="91729" bIns="45864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5300"/>
          </a:xfrm>
          <a:prstGeom prst="rect">
            <a:avLst/>
          </a:prstGeom>
        </p:spPr>
        <p:txBody>
          <a:bodyPr vert="horz" lIns="91729" tIns="45864" rIns="91729" bIns="45864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FBE8BDC3-2102-4CD7-A7A5-8A4B05D682D5}" type="datetimeFigureOut">
              <a:rPr lang="en-US"/>
              <a:pPr>
                <a:defRPr/>
              </a:pPr>
              <a:t>3/28/2016</a:t>
            </a:fld>
            <a:endParaRPr lang="en-US"/>
          </a:p>
        </p:txBody>
      </p:sp>
      <p:sp>
        <p:nvSpPr>
          <p:cNvPr id="4" name="Rectangle 4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6125"/>
            <a:ext cx="4962525" cy="37226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729" tIns="45864" rIns="91729" bIns="45864" anchor="ctr"/>
          <a:lstStyle/>
          <a:p>
            <a:pPr lvl="0"/>
            <a:endParaRPr lang="en-US" noProof="0"/>
          </a:p>
        </p:txBody>
      </p:sp>
      <p:sp>
        <p:nvSpPr>
          <p:cNvPr id="5" name="Rectangle 5"/>
          <p:cNvSpPr>
            <a:spLocks noGrp="1"/>
          </p:cNvSpPr>
          <p:nvPr>
            <p:ph type="body" sz="quarter" idx="3"/>
          </p:nvPr>
        </p:nvSpPr>
        <p:spPr>
          <a:xfrm>
            <a:off x="679450" y="4716463"/>
            <a:ext cx="5438775" cy="4467225"/>
          </a:xfrm>
          <a:prstGeom prst="rect">
            <a:avLst/>
          </a:prstGeom>
        </p:spPr>
        <p:txBody>
          <a:bodyPr vert="horz" lIns="91729" tIns="45864" rIns="91729" bIns="45864">
            <a:normAutofit/>
          </a:bodyPr>
          <a:lstStyle/>
          <a:p>
            <a:pPr lvl="0"/>
            <a:r>
              <a:rPr lang="en-US" noProof="1" smtClean="0"/>
              <a:t>Click to edit Master text styles</a:t>
            </a:r>
            <a:endParaRPr lang="en-US" noProof="0"/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0"/>
          </a:p>
        </p:txBody>
      </p:sp>
      <p:sp>
        <p:nvSpPr>
          <p:cNvPr id="6" name="Rectangle 6"/>
          <p:cNvSpPr>
            <a:spLocks noGrp="1"/>
          </p:cNvSpPr>
          <p:nvPr>
            <p:ph type="ftr" sz="quarter" idx="4"/>
          </p:nvPr>
        </p:nvSpPr>
        <p:spPr>
          <a:xfrm>
            <a:off x="0" y="9431338"/>
            <a:ext cx="2946400" cy="495300"/>
          </a:xfrm>
          <a:prstGeom prst="rect">
            <a:avLst/>
          </a:prstGeom>
        </p:spPr>
        <p:txBody>
          <a:bodyPr vert="horz" lIns="91729" tIns="45864" rIns="91729" bIns="45864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/>
          </p:cNvSpPr>
          <p:nvPr>
            <p:ph type="sldNum" sz="quarter" idx="5"/>
          </p:nvPr>
        </p:nvSpPr>
        <p:spPr>
          <a:xfrm>
            <a:off x="3849688" y="9431338"/>
            <a:ext cx="2946400" cy="495300"/>
          </a:xfrm>
          <a:prstGeom prst="rect">
            <a:avLst/>
          </a:prstGeom>
        </p:spPr>
        <p:txBody>
          <a:bodyPr vert="horz" lIns="91729" tIns="45864" rIns="91729" bIns="45864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CF9A4EB-0866-4132-BCD4-549EA6337D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>
              <a:latin typeface="Calibri" pitchFamily="34" charset="0"/>
            </a:endParaRPr>
          </a:p>
        </p:txBody>
      </p:sp>
      <p:sp>
        <p:nvSpPr>
          <p:cNvPr id="12292" name="Rectangle 4"/>
          <p:cNvSpPr>
            <a:spLocks noGrp="1"/>
          </p:cNvSpPr>
          <p:nvPr>
            <p:ph type="dt" sz="quarter" idx="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3CE3D89-9246-4461-BC1B-EC3818690A81}" type="datetime1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3/28/2016</a:t>
            </a:fld>
            <a:endParaRPr lang="en-US" smtClean="0"/>
          </a:p>
        </p:txBody>
      </p:sp>
      <p:sp>
        <p:nvSpPr>
          <p:cNvPr id="19461" name="Rectangle 5"/>
          <p:cNvSpPr>
            <a:spLocks noGrp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 smtClean="0">
              <a:latin typeface="Calibri" pitchFamily="34" charset="0"/>
            </a:endParaRPr>
          </a:p>
        </p:txBody>
      </p:sp>
      <p:sp>
        <p:nvSpPr>
          <p:cNvPr id="12294" name="Rectangle 6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8349871-2C9A-459D-A945-5FE3740D205A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 smtClean="0"/>
          </a:p>
        </p:txBody>
      </p:sp>
      <p:sp>
        <p:nvSpPr>
          <p:cNvPr id="19463" name="Rectangle 7"/>
          <p:cNvSpPr>
            <a:spLocks noGrp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lIns="92184" tIns="46093" rIns="92184" bIns="46093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>
              <a:latin typeface="Calibri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lIns="92184" tIns="46093" rIns="92184" bIns="46093"/>
          <a:lstStyle/>
          <a:p>
            <a:pPr>
              <a:defRPr/>
            </a:pPr>
            <a:fld id="{13F9BAC4-058F-4C15-991B-5AA10DAA4BEC}" type="slidenum">
              <a:rPr lang="ru-RU">
                <a:solidFill>
                  <a:prstClr val="black"/>
                </a:solidFill>
              </a:rPr>
              <a:pPr>
                <a:defRPr/>
              </a:pPr>
              <a:t>10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lIns="92187" tIns="46094" rIns="92187" bIns="46094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>
              <a:latin typeface="Calibri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lIns="92187" tIns="46094" rIns="92187" bIns="46094"/>
          <a:lstStyle/>
          <a:p>
            <a:pPr>
              <a:defRPr/>
            </a:pPr>
            <a:fld id="{35B7FDB7-3ED9-4621-B0B1-AEBF87DEEECA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lIns="92187" tIns="46094" rIns="92187" bIns="46094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>
              <a:latin typeface="Calibri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lIns="92187" tIns="46094" rIns="92187" bIns="46094"/>
          <a:lstStyle/>
          <a:p>
            <a:pPr>
              <a:defRPr/>
            </a:pPr>
            <a:fld id="{4691DE04-E6FF-4107-B715-0F54E4699492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lIns="92187" tIns="46094" rIns="92187" bIns="46094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>
              <a:latin typeface="Calibri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lIns="92187" tIns="46094" rIns="92187" bIns="46094"/>
          <a:lstStyle/>
          <a:p>
            <a:pPr>
              <a:defRPr/>
            </a:pPr>
            <a:fld id="{8986C3F4-F630-4B80-B1B1-1A8FA1E50051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lIns="92187" tIns="46094" rIns="92187" bIns="46094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>
              <a:latin typeface="Calibri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lIns="92187" tIns="46094" rIns="92187" bIns="46094"/>
          <a:lstStyle/>
          <a:p>
            <a:pPr>
              <a:defRPr/>
            </a:pPr>
            <a:fld id="{8DC0D35A-137B-4E8D-8254-15A343675339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lIns="92187" tIns="46094" rIns="92187" bIns="46094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>
              <a:latin typeface="Calibri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lIns="92187" tIns="46094" rIns="92187" bIns="46094"/>
          <a:lstStyle/>
          <a:p>
            <a:pPr>
              <a:defRPr/>
            </a:pPr>
            <a:fld id="{D0CC3DC9-6D77-4C94-8C33-BDF2EDD8B43C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lIns="92187" tIns="46094" rIns="92187" bIns="46094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>
              <a:latin typeface="Calibri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lIns="92187" tIns="46094" rIns="92187" bIns="46094"/>
          <a:lstStyle/>
          <a:p>
            <a:pPr>
              <a:defRPr/>
            </a:pPr>
            <a:fld id="{CF8E63CA-A7A2-4611-A433-57C94941CA4F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lIns="92187" tIns="46094" rIns="92187" bIns="46094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>
              <a:latin typeface="Calibri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lIns="92187" tIns="46094" rIns="92187" bIns="46094"/>
          <a:lstStyle/>
          <a:p>
            <a:pPr>
              <a:defRPr/>
            </a:pPr>
            <a:fld id="{4EC5A07F-70FE-4D8B-B2BC-F467C9E93BDF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lIns="92187" tIns="46094" rIns="92187" bIns="46094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>
              <a:latin typeface="Calibri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lIns="92187" tIns="46094" rIns="92187" bIns="46094"/>
          <a:lstStyle/>
          <a:p>
            <a:pPr>
              <a:defRPr/>
            </a:pPr>
            <a:fld id="{B9CBF779-82CB-4AC2-975E-9CFB85F25DD9}" type="slidenum">
              <a:rPr lang="ru-RU">
                <a:solidFill>
                  <a:prstClr val="black"/>
                </a:solidFill>
              </a:rPr>
              <a:pPr>
                <a:defRPr/>
              </a:pPr>
              <a:t>8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lIns="92187" tIns="46094" rIns="92187" bIns="46094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>
              <a:latin typeface="Calibri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lIns="92187" tIns="46094" rIns="92187" bIns="46094"/>
          <a:lstStyle/>
          <a:p>
            <a:pPr>
              <a:defRPr/>
            </a:pPr>
            <a:fld id="{5388E1F3-226A-4671-952D-947371B0C219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2ECA4F-CE9D-44A0-A160-9788F9B39AA0}" type="datetime2">
              <a:rPr lang="en-US"/>
              <a:pPr>
                <a:defRPr/>
              </a:pPr>
              <a:t>Monday, March 28, 2016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4509741-BAA5-4920-ABC8-D9A9DEDE1B4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D8AC99-6755-4355-B30E-F17559B283E7}" type="datetime2">
              <a:rPr lang="en-US"/>
              <a:pPr>
                <a:defRPr/>
              </a:pPr>
              <a:t>Monday, March 28, 2016</a:t>
            </a:fld>
            <a:endParaRPr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3F8B37-84FE-4492-A4B1-AAD2A7F8768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F4F360-8F33-4BA8-AFCD-D122A6C73FD3}" type="datetime2">
              <a:rPr lang="en-US"/>
              <a:pPr>
                <a:defRPr/>
              </a:pPr>
              <a:t>Monday, March 28, 2016</a:t>
            </a:fld>
            <a:endParaRPr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3641B7-47E0-4A29-85F2-F371E7D8B3F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FB54D6-C184-4E62-8056-12F64162F4A4}" type="datetime2">
              <a:rPr lang="en-US"/>
              <a:pPr>
                <a:defRPr/>
              </a:pPr>
              <a:t>Monday, March 28, 2016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75FD2B9-4191-4D7C-8E01-F5A5D7D214C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31F44E-8225-4072-A92D-226122C19A3B}" type="datetime2">
              <a:rPr lang="en-US"/>
              <a:pPr>
                <a:defRPr/>
              </a:pPr>
              <a:t>Monday, March 28, 2016</a:t>
            </a:fld>
            <a:endParaRPr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E04EB7-E87D-4DA5-8A26-907F7FD9AE1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7B2F41-B02C-4B87-BD71-FE81309F9DF8}" type="datetime2">
              <a:rPr lang="en-US"/>
              <a:pPr>
                <a:defRPr/>
              </a:pPr>
              <a:t>Monday, March 28, 2016</a:t>
            </a:fld>
            <a:endParaRPr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964576-A122-49C5-9C67-29510BAF25C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596A72-60CD-4DE4-830F-AF7DC278AAEA}" type="datetime2">
              <a:rPr lang="en-US"/>
              <a:pPr>
                <a:defRPr/>
              </a:pPr>
              <a:t>Monday, March 28, 2016</a:t>
            </a:fld>
            <a:endParaRPr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5DA29D-DA9D-4C74-8F1F-2CA5FF8E92B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DFFC43-40F8-49F6-8A87-DD84D6ACDC02}" type="datetime2">
              <a:rPr lang="en-US"/>
              <a:pPr>
                <a:defRPr/>
              </a:pPr>
              <a:t>Monday, March 28, 2016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A50925F-0F26-43D8-93BE-3A1F4EF479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7B0D7D-EB0B-4571-8B9B-F05C2A587B3D}" type="datetime2">
              <a:rPr lang="en-US"/>
              <a:pPr>
                <a:defRPr/>
              </a:pPr>
              <a:t>Monday, March 28, 2016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4EAF19D-D7BA-4FAB-ACE5-491ACBADDB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E8D9CE-A148-476B-831B-BD2ED88DD871}" type="datetime2">
              <a:rPr lang="en-US"/>
              <a:pPr>
                <a:defRPr/>
              </a:pPr>
              <a:t>Monday, March 28, 2016</a:t>
            </a:fld>
            <a:endParaRPr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731324-7857-491C-9D68-DC5648D5155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A4EC30-9F19-4BBD-91B5-9A6883C0CD7F}" type="datetime2">
              <a:rPr lang="en-US"/>
              <a:pPr>
                <a:defRPr/>
              </a:pPr>
              <a:t>Monday, March 28, 2016</a:t>
            </a:fld>
            <a:endParaRPr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99B864-91EE-4B86-BB73-CDF9C45798B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01207BB-66B9-4A25-9857-2EFE432A4EAA}" type="datetime2">
              <a:rPr lang="en-US"/>
              <a:pPr>
                <a:defRPr/>
              </a:pPr>
              <a:t>Monday, March 28, 2016</a:t>
            </a:fld>
            <a:endParaRPr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2FC0D73-0271-4AB6-A34C-F72C1315EC9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5" r:id="rId1"/>
    <p:sldLayoutId id="2147483876" r:id="rId2"/>
    <p:sldLayoutId id="2147483868" r:id="rId3"/>
    <p:sldLayoutId id="2147483869" r:id="rId4"/>
    <p:sldLayoutId id="2147483870" r:id="rId5"/>
    <p:sldLayoutId id="2147483877" r:id="rId6"/>
    <p:sldLayoutId id="2147483878" r:id="rId7"/>
    <p:sldLayoutId id="2147483871" r:id="rId8"/>
    <p:sldLayoutId id="2147483872" r:id="rId9"/>
    <p:sldLayoutId id="2147483873" r:id="rId10"/>
    <p:sldLayoutId id="2147483874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minsvyaz.ru/ru/doc/index.php?id_4=104" TargetMode="Externa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2.xml"/><Relationship Id="rId5" Type="http://schemas.openxmlformats.org/officeDocument/2006/relationships/image" Target="../media/image5.png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3" Type="http://schemas.openxmlformats.org/officeDocument/2006/relationships/image" Target="../media/image3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13" Type="http://schemas.openxmlformats.org/officeDocument/2006/relationships/diagramColors" Target="../diagrams/colors2.xml"/><Relationship Id="rId18" Type="http://schemas.openxmlformats.org/officeDocument/2006/relationships/diagramColors" Target="../diagrams/colors3.xml"/><Relationship Id="rId26" Type="http://schemas.openxmlformats.org/officeDocument/2006/relationships/image" Target="../media/image11.png"/><Relationship Id="rId3" Type="http://schemas.openxmlformats.org/officeDocument/2006/relationships/image" Target="../media/image3.png"/><Relationship Id="rId21" Type="http://schemas.openxmlformats.org/officeDocument/2006/relationships/diagramLayout" Target="../diagrams/layout4.xml"/><Relationship Id="rId7" Type="http://schemas.openxmlformats.org/officeDocument/2006/relationships/diagramQuickStyle" Target="../diagrams/quickStyle1.xml"/><Relationship Id="rId12" Type="http://schemas.openxmlformats.org/officeDocument/2006/relationships/diagramQuickStyle" Target="../diagrams/quickStyle2.xml"/><Relationship Id="rId17" Type="http://schemas.openxmlformats.org/officeDocument/2006/relationships/diagramQuickStyle" Target="../diagrams/quickStyle3.xml"/><Relationship Id="rId25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6" Type="http://schemas.openxmlformats.org/officeDocument/2006/relationships/diagramLayout" Target="../diagrams/layout3.xml"/><Relationship Id="rId20" Type="http://schemas.openxmlformats.org/officeDocument/2006/relationships/diagramData" Target="../diagrams/data4.xml"/><Relationship Id="rId29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1.xml"/><Relationship Id="rId11" Type="http://schemas.openxmlformats.org/officeDocument/2006/relationships/diagramLayout" Target="../diagrams/layout2.xml"/><Relationship Id="rId24" Type="http://schemas.microsoft.com/office/2007/relationships/diagramDrawing" Target="../diagrams/drawing4.xml"/><Relationship Id="rId5" Type="http://schemas.openxmlformats.org/officeDocument/2006/relationships/diagramData" Target="../diagrams/data1.xml"/><Relationship Id="rId15" Type="http://schemas.openxmlformats.org/officeDocument/2006/relationships/diagramData" Target="../diagrams/data3.xml"/><Relationship Id="rId23" Type="http://schemas.openxmlformats.org/officeDocument/2006/relationships/diagramColors" Target="../diagrams/colors4.xml"/><Relationship Id="rId28" Type="http://schemas.openxmlformats.org/officeDocument/2006/relationships/image" Target="../media/image13.png"/><Relationship Id="rId10" Type="http://schemas.openxmlformats.org/officeDocument/2006/relationships/diagramData" Target="../diagrams/data2.xml"/><Relationship Id="rId19" Type="http://schemas.microsoft.com/office/2007/relationships/diagramDrawing" Target="../diagrams/drawing3.xml"/><Relationship Id="rId4" Type="http://schemas.openxmlformats.org/officeDocument/2006/relationships/image" Target="../media/image4.png"/><Relationship Id="rId9" Type="http://schemas.microsoft.com/office/2007/relationships/diagramDrawing" Target="../diagrams/drawing1.xml"/><Relationship Id="rId14" Type="http://schemas.microsoft.com/office/2007/relationships/diagramDrawing" Target="../diagrams/drawing2.xml"/><Relationship Id="rId22" Type="http://schemas.openxmlformats.org/officeDocument/2006/relationships/diagramQuickStyle" Target="../diagrams/quickStyle4.xml"/><Relationship Id="rId27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McK Document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042988" y="1916113"/>
            <a:ext cx="7129462" cy="3313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defTabSz="933450"/>
            <a:r>
              <a:rPr lang="ru-RU" altLang="ru-RU">
                <a:solidFill>
                  <a:srgbClr val="000066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О внесении изменений в Порядок проведения экспертизы возможности использования заявленных радиоэлектронных средств и их электромагнитной совместимости с действующими </a:t>
            </a:r>
            <a:br>
              <a:rPr lang="ru-RU" altLang="ru-RU">
                <a:solidFill>
                  <a:srgbClr val="000066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</a:br>
            <a:r>
              <a:rPr lang="ru-RU" altLang="ru-RU">
                <a:solidFill>
                  <a:srgbClr val="000066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и планируемыми для использования радиоэлектронными средствами, рассмотрения материалов и принятия решений </a:t>
            </a:r>
            <a:br>
              <a:rPr lang="ru-RU" altLang="ru-RU">
                <a:solidFill>
                  <a:srgbClr val="000066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</a:br>
            <a:r>
              <a:rPr lang="ru-RU" altLang="ru-RU">
                <a:solidFill>
                  <a:srgbClr val="000066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о присвоении (назначении) радиочастот или радиочастотных каналов в пределах выделенных полос радиочастот,</a:t>
            </a:r>
          </a:p>
          <a:p>
            <a:pPr algn="ctr" defTabSz="933450"/>
            <a:r>
              <a:rPr lang="ru-RU" altLang="ru-RU">
                <a:solidFill>
                  <a:srgbClr val="000066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утверждённый решением ГКРЧ от 20</a:t>
            </a:r>
            <a:r>
              <a:rPr lang="en-US" altLang="ru-RU">
                <a:solidFill>
                  <a:srgbClr val="000066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.12.</a:t>
            </a:r>
            <a:r>
              <a:rPr lang="ru-RU" altLang="ru-RU">
                <a:solidFill>
                  <a:srgbClr val="000066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2011 № 11-13-02</a:t>
            </a:r>
          </a:p>
        </p:txBody>
      </p:sp>
      <p:sp>
        <p:nvSpPr>
          <p:cNvPr id="6147" name="McK Document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571750" y="5730875"/>
            <a:ext cx="6265863" cy="61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>
            <a:spAutoFit/>
          </a:bodyPr>
          <a:lstStyle/>
          <a:p>
            <a:pPr algn="ctr" defTabSz="933450">
              <a:lnSpc>
                <a:spcPct val="150000"/>
              </a:lnSpc>
            </a:pPr>
            <a:r>
              <a:rPr lang="ru-RU" altLang="ru-RU" sz="1400" i="1">
                <a:solidFill>
                  <a:srgbClr val="000066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Заместитель начальника Управления</a:t>
            </a:r>
          </a:p>
          <a:p>
            <a:pPr algn="ctr" defTabSz="933450">
              <a:lnSpc>
                <a:spcPct val="150000"/>
              </a:lnSpc>
            </a:pPr>
            <a:r>
              <a:rPr lang="ru-RU" altLang="ru-RU" sz="1400" i="1">
                <a:solidFill>
                  <a:srgbClr val="000066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Канцуров Андрей Николаевич</a:t>
            </a:r>
          </a:p>
        </p:txBody>
      </p:sp>
      <p:pic>
        <p:nvPicPr>
          <p:cNvPr id="6148" name="Рисунок 4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9144000" cy="685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149" name="Group 9"/>
          <p:cNvGrpSpPr>
            <a:grpSpLocks noChangeAspect="1"/>
          </p:cNvGrpSpPr>
          <p:nvPr/>
        </p:nvGrpSpPr>
        <p:grpSpPr bwMode="auto">
          <a:xfrm>
            <a:off x="3203575" y="2636838"/>
            <a:ext cx="5829300" cy="3543300"/>
            <a:chOff x="2281" y="-129"/>
            <a:chExt cx="7200" cy="4320"/>
          </a:xfrm>
        </p:grpSpPr>
        <p:sp>
          <p:nvSpPr>
            <p:cNvPr id="6151" name="AutoShape 10"/>
            <p:cNvSpPr>
              <a:spLocks noChangeAspect="1" noChangeArrowheads="1"/>
            </p:cNvSpPr>
            <p:nvPr/>
          </p:nvSpPr>
          <p:spPr bwMode="auto">
            <a:xfrm>
              <a:off x="2281" y="-129"/>
              <a:ext cx="7200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altLang="ru-RU"/>
            </a:p>
          </p:txBody>
        </p:sp>
        <p:sp>
          <p:nvSpPr>
            <p:cNvPr id="6152" name="McK Document"/>
            <p:cNvSpPr txBox="1">
              <a:spLocks noChangeArrowheads="1"/>
            </p:cNvSpPr>
            <p:nvPr/>
          </p:nvSpPr>
          <p:spPr bwMode="auto">
            <a:xfrm>
              <a:off x="2281" y="11"/>
              <a:ext cx="7200" cy="40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algn="ctr" eaLnBrk="0" hangingPunct="0"/>
              <a:r>
                <a:rPr lang="ru-RU" altLang="ru-RU" sz="2400" b="1">
                  <a:solidFill>
                    <a:srgbClr val="000066"/>
                  </a:solidFill>
                  <a:latin typeface="Arial Narrow" pitchFamily="34" charset="0"/>
                </a:rPr>
                <a:t>Присвоение (назначение) радиочастот или радиочастотных каналов радиоэлектронным средствам гражданского назначения в Российской Федерации</a:t>
              </a:r>
            </a:p>
            <a:p>
              <a:pPr algn="ctr"/>
              <a:r>
                <a:rPr lang="ru-RU" altLang="ru-RU" b="1">
                  <a:solidFill>
                    <a:srgbClr val="000066"/>
                  </a:solidFill>
                  <a:latin typeface="Arial Narrow" pitchFamily="34" charset="0"/>
                </a:rPr>
                <a:t> </a:t>
              </a:r>
              <a:endParaRPr lang="ru-RU" altLang="ru-RU" b="1">
                <a:latin typeface="Arial Narrow" pitchFamily="34" charset="0"/>
              </a:endParaRPr>
            </a:p>
          </p:txBody>
        </p:sp>
      </p:grpSp>
      <p:sp>
        <p:nvSpPr>
          <p:cNvPr id="6150" name="McK Document"/>
          <p:cNvSpPr txBox="1">
            <a:spLocks noChangeArrowheads="1"/>
          </p:cNvSpPr>
          <p:nvPr/>
        </p:nvSpPr>
        <p:spPr bwMode="auto">
          <a:xfrm>
            <a:off x="3314700" y="6046788"/>
            <a:ext cx="5829300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>
            <a:spAutoFit/>
          </a:bodyPr>
          <a:lstStyle/>
          <a:p>
            <a:pPr algn="ctr"/>
            <a:r>
              <a:rPr lang="ru-RU" altLang="ru-RU">
                <a:solidFill>
                  <a:srgbClr val="000066"/>
                </a:solidFill>
                <a:latin typeface="Calibri" pitchFamily="34" charset="0"/>
              </a:rPr>
              <a:t>ХХХХХХХХ</a:t>
            </a:r>
          </a:p>
          <a:p>
            <a:pPr algn="ctr"/>
            <a:r>
              <a:rPr lang="ru-RU" altLang="ru-RU">
                <a:solidFill>
                  <a:srgbClr val="000066"/>
                </a:solidFill>
                <a:latin typeface="Calibri" pitchFamily="34" charset="0"/>
              </a:rPr>
              <a:t>хххххххххх</a:t>
            </a:r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Рисунок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46238" y="725488"/>
            <a:ext cx="5876925" cy="6183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Рисунок 35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513" y="-26988"/>
            <a:ext cx="9144000" cy="6854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Овал 4"/>
          <p:cNvSpPr/>
          <p:nvPr/>
        </p:nvSpPr>
        <p:spPr>
          <a:xfrm>
            <a:off x="1633538" y="811213"/>
            <a:ext cx="5995987" cy="5948362"/>
          </a:xfrm>
          <a:prstGeom prst="ellipse">
            <a:avLst/>
          </a:prstGeom>
          <a:solidFill>
            <a:schemeClr val="bg1">
              <a:alpha val="89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8" name="Параллелограмм 7"/>
          <p:cNvSpPr/>
          <p:nvPr/>
        </p:nvSpPr>
        <p:spPr>
          <a:xfrm flipH="1">
            <a:off x="0" y="1588"/>
            <a:ext cx="7894638" cy="1255712"/>
          </a:xfrm>
          <a:prstGeom prst="parallelogram">
            <a:avLst>
              <a:gd name="adj" fmla="val 9941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 flipH="1" flipV="1">
            <a:off x="6583363" y="-47625"/>
            <a:ext cx="1911350" cy="1911350"/>
          </a:xfrm>
          <a:prstGeom prst="line">
            <a:avLst/>
          </a:prstGeom>
          <a:ln w="19050">
            <a:solidFill>
              <a:srgbClr val="00AEE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77" name="TextBox 22"/>
          <p:cNvSpPr txBox="1">
            <a:spLocks noChangeArrowheads="1"/>
          </p:cNvSpPr>
          <p:nvPr/>
        </p:nvSpPr>
        <p:spPr bwMode="auto">
          <a:xfrm>
            <a:off x="98425" y="333375"/>
            <a:ext cx="82581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kumimoji="1" lang="ru-RU" altLang="ru-RU" sz="1600" b="1" dirty="0" smtClean="0">
                <a:solidFill>
                  <a:srgbClr val="1F497D"/>
                </a:solidFill>
                <a:latin typeface="Arial Narrow" pitchFamily="34" charset="0"/>
                <a:ea typeface="Arial Narrow" pitchFamily="34" charset="0"/>
                <a:cs typeface="Arial Narrow" pitchFamily="34" charset="0"/>
              </a:rPr>
              <a:t> </a:t>
            </a:r>
            <a:endParaRPr kumimoji="1" lang="en-US" altLang="ru-RU" sz="1400" b="1" i="1" dirty="0" smtClean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ea typeface="Arial Narrow" pitchFamily="34" charset="0"/>
              <a:cs typeface="Arial" panose="020B0604020202020204" pitchFamily="34" charset="0"/>
            </a:endParaRPr>
          </a:p>
        </p:txBody>
      </p:sp>
      <p:pic>
        <p:nvPicPr>
          <p:cNvPr id="15368" name="Рисунок 14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3863" y="1439863"/>
            <a:ext cx="1247775" cy="164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Скругленный прямоугольник 4"/>
          <p:cNvSpPr/>
          <p:nvPr/>
        </p:nvSpPr>
        <p:spPr>
          <a:xfrm>
            <a:off x="197079" y="3722035"/>
            <a:ext cx="1591180" cy="453572"/>
          </a:xfrm>
          <a:prstGeom prst="rect">
            <a:avLst/>
          </a:prstGeom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lIns="49530" tIns="49530" rIns="49530" bIns="49530" spcCol="1270" anchor="ctr"/>
          <a:lstStyle/>
          <a:p>
            <a:pPr algn="ctr" defTabSz="577850">
              <a:lnSpc>
                <a:spcPct val="90000"/>
              </a:lnSpc>
              <a:defRPr/>
            </a:pPr>
            <a:endParaRPr kumimoji="1" lang="ru-RU" sz="1200" b="1" dirty="0">
              <a:solidFill>
                <a:srgbClr val="0070C0"/>
              </a:solidFill>
              <a:latin typeface="Arial" charset="0"/>
              <a:ea typeface="Arial Narrow" pitchFamily="34" charset="0"/>
              <a:cs typeface="Arial" charset="0"/>
            </a:endParaRPr>
          </a:p>
        </p:txBody>
      </p:sp>
      <p:grpSp>
        <p:nvGrpSpPr>
          <p:cNvPr id="15372" name="Группа 18"/>
          <p:cNvGrpSpPr>
            <a:grpSpLocks/>
          </p:cNvGrpSpPr>
          <p:nvPr/>
        </p:nvGrpSpPr>
        <p:grpSpPr bwMode="auto">
          <a:xfrm>
            <a:off x="2622550" y="2071688"/>
            <a:ext cx="647700" cy="352425"/>
            <a:chOff x="2088482" y="651759"/>
            <a:chExt cx="647821" cy="352664"/>
          </a:xfrm>
        </p:grpSpPr>
        <p:sp>
          <p:nvSpPr>
            <p:cNvPr id="20" name="Стрелка вправо 19"/>
            <p:cNvSpPr/>
            <p:nvPr/>
          </p:nvSpPr>
          <p:spPr>
            <a:xfrm>
              <a:off x="2088482" y="651759"/>
              <a:ext cx="647821" cy="352664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2">
              <a:scrgbClr r="0" g="0" b="0"/>
            </a:fillRef>
            <a:effect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21" name="Стрелка вправо 4"/>
            <p:cNvSpPr/>
            <p:nvPr/>
          </p:nvSpPr>
          <p:spPr>
            <a:xfrm>
              <a:off x="2088482" y="721656"/>
              <a:ext cx="541439" cy="21286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lIns="0" tIns="0" rIns="0" bIns="0" spcCol="1270" anchor="ctr"/>
            <a:lstStyle/>
            <a:p>
              <a:pPr algn="ctr" defTabSz="66675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1500" dirty="0"/>
            </a:p>
          </p:txBody>
        </p:sp>
      </p:grpSp>
      <p:sp>
        <p:nvSpPr>
          <p:cNvPr id="29" name="Скругленный прямоугольник 28"/>
          <p:cNvSpPr/>
          <p:nvPr/>
        </p:nvSpPr>
        <p:spPr>
          <a:xfrm>
            <a:off x="3569296" y="1484784"/>
            <a:ext cx="1506760" cy="1381646"/>
          </a:xfrm>
          <a:prstGeom prst="roundRect">
            <a:avLst>
              <a:gd name="adj" fmla="val 18667"/>
            </a:avLst>
          </a:pr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/>
          <a:lstStyle/>
          <a:p>
            <a:pPr marL="266700" algn="ctr" defTabSz="533400">
              <a:lnSpc>
                <a:spcPct val="90000"/>
              </a:lnSpc>
              <a:spcAft>
                <a:spcPct val="35000"/>
              </a:spcAft>
              <a:defRPr/>
            </a:pPr>
            <a:endParaRPr kumimoji="1" lang="ru-RU" sz="1200" b="1" dirty="0">
              <a:solidFill>
                <a:srgbClr val="0070C0"/>
              </a:solidFill>
              <a:latin typeface="Arial" charset="0"/>
              <a:ea typeface="Arial Narrow" pitchFamily="34" charset="0"/>
              <a:cs typeface="Arial" charset="0"/>
            </a:endParaRPr>
          </a:p>
          <a:p>
            <a:pPr marL="266700" algn="ctr" defTabSz="533400">
              <a:lnSpc>
                <a:spcPct val="90000"/>
              </a:lnSpc>
              <a:spcAft>
                <a:spcPct val="35000"/>
              </a:spcAft>
              <a:defRPr/>
            </a:pPr>
            <a:endParaRPr kumimoji="1" lang="ru-RU" sz="1200" b="1" dirty="0">
              <a:solidFill>
                <a:srgbClr val="0070C0"/>
              </a:solidFill>
              <a:latin typeface="Arial" charset="0"/>
              <a:ea typeface="Arial Narrow" pitchFamily="34" charset="0"/>
              <a:cs typeface="Arial" charset="0"/>
            </a:endParaRPr>
          </a:p>
          <a:p>
            <a:pPr defTabSz="533400">
              <a:lnSpc>
                <a:spcPct val="90000"/>
              </a:lnSpc>
              <a:spcAft>
                <a:spcPct val="35000"/>
              </a:spcAft>
              <a:defRPr/>
            </a:pPr>
            <a:r>
              <a:rPr kumimoji="1" lang="ru-RU" sz="1200" b="1" dirty="0">
                <a:solidFill>
                  <a:srgbClr val="0070C0"/>
                </a:solidFill>
                <a:latin typeface="Arial" charset="0"/>
                <a:ea typeface="Arial Narrow" pitchFamily="34" charset="0"/>
                <a:cs typeface="Arial" charset="0"/>
              </a:rPr>
              <a:t>Роскомнадзор</a:t>
            </a:r>
          </a:p>
        </p:txBody>
      </p:sp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6" cstate="print"/>
          <a:srcRect l="14432" t="6158" r="15802" b="7892"/>
          <a:stretch>
            <a:fillRect/>
          </a:stretch>
        </p:blipFill>
        <p:spPr bwMode="auto">
          <a:xfrm>
            <a:off x="3414713" y="1052513"/>
            <a:ext cx="725487" cy="79533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ctr" rotWithShape="0">
              <a:schemeClr val="tx1">
                <a:alpha val="40000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77" name="TextBox 20"/>
          <p:cNvSpPr txBox="1">
            <a:spLocks noChangeArrowheads="1"/>
          </p:cNvSpPr>
          <p:nvPr/>
        </p:nvSpPr>
        <p:spPr bwMode="auto">
          <a:xfrm>
            <a:off x="1633538" y="2732088"/>
            <a:ext cx="4603750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1" lang="ru-RU" altLang="ru-RU" sz="1200" b="1">
                <a:solidFill>
                  <a:srgbClr val="0070C0"/>
                </a:solidFill>
                <a:ea typeface="Arial Narrow" pitchFamily="34" charset="0"/>
                <a:cs typeface="Arial" charset="0"/>
              </a:rPr>
              <a:t>- заявление</a:t>
            </a:r>
          </a:p>
          <a:p>
            <a:r>
              <a:rPr kumimoji="1" lang="ru-RU" altLang="ru-RU" sz="1200" b="1">
                <a:solidFill>
                  <a:srgbClr val="0070C0"/>
                </a:solidFill>
                <a:ea typeface="Arial Narrow" pitchFamily="34" charset="0"/>
                <a:cs typeface="Arial" charset="0"/>
              </a:rPr>
              <a:t> - уточненные сведения по географическим координатам РЭС и адресу места установки РЭС в соответствии с ФИАС</a:t>
            </a:r>
          </a:p>
          <a:p>
            <a:r>
              <a:rPr kumimoji="1" lang="ru-RU" altLang="ru-RU" sz="1200" b="1">
                <a:solidFill>
                  <a:srgbClr val="0070C0"/>
                </a:solidFill>
                <a:ea typeface="Arial Narrow" pitchFamily="34" charset="0"/>
                <a:cs typeface="Arial" charset="0"/>
              </a:rPr>
              <a:t>- протокол измерения географических координат </a:t>
            </a:r>
            <a:r>
              <a:rPr kumimoji="1" lang="ru-RU" sz="1200" b="1">
                <a:solidFill>
                  <a:srgbClr val="0070C0"/>
                </a:solidFill>
                <a:ea typeface="Arial Narrow" pitchFamily="34" charset="0"/>
                <a:cs typeface="Arial" charset="0"/>
              </a:rPr>
              <a:t>фактического места размещения действующего РЭС (</a:t>
            </a:r>
            <a:r>
              <a:rPr kumimoji="1" lang="ru-RU" altLang="ru-RU" sz="1200" b="1">
                <a:solidFill>
                  <a:srgbClr val="0070C0"/>
                </a:solidFill>
                <a:ea typeface="Arial Narrow" pitchFamily="34" charset="0"/>
                <a:cs typeface="Arial" charset="0"/>
              </a:rPr>
              <a:t>в случае необходимости уточнения географических координат)</a:t>
            </a:r>
          </a:p>
        </p:txBody>
      </p:sp>
      <p:pic>
        <p:nvPicPr>
          <p:cNvPr id="15378" name="Picture 7" descr="D:\work\Бочарову\14\File - TXT (4)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812925" y="1985963"/>
            <a:ext cx="654050" cy="65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79" name="TextBox 20"/>
          <p:cNvSpPr txBox="1">
            <a:spLocks noChangeArrowheads="1"/>
          </p:cNvSpPr>
          <p:nvPr/>
        </p:nvSpPr>
        <p:spPr bwMode="auto">
          <a:xfrm>
            <a:off x="6237288" y="1836738"/>
            <a:ext cx="19780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1100" b="1"/>
              <a:t> </a:t>
            </a:r>
            <a:r>
              <a:rPr kumimoji="1" lang="ru-RU" altLang="ru-RU" sz="1200" b="1">
                <a:solidFill>
                  <a:srgbClr val="0070C0"/>
                </a:solidFill>
                <a:ea typeface="Arial Narrow" pitchFamily="34" charset="0"/>
                <a:cs typeface="Arial" charset="0"/>
              </a:rPr>
              <a:t>Дополнение,</a:t>
            </a:r>
          </a:p>
          <a:p>
            <a:pPr algn="ctr"/>
            <a:r>
              <a:rPr kumimoji="1" lang="ru-RU" altLang="ru-RU" sz="1200" b="1">
                <a:solidFill>
                  <a:srgbClr val="0070C0"/>
                </a:solidFill>
                <a:ea typeface="Arial Narrow" pitchFamily="34" charset="0"/>
                <a:cs typeface="Arial" charset="0"/>
              </a:rPr>
              <a:t>адрес места установки РЭС в соответствии с ФИАС, </a:t>
            </a:r>
          </a:p>
          <a:p>
            <a:pPr algn="ctr"/>
            <a:r>
              <a:rPr kumimoji="1" lang="ru-RU" altLang="ru-RU" sz="1200" b="1">
                <a:solidFill>
                  <a:srgbClr val="0070C0"/>
                </a:solidFill>
                <a:ea typeface="Arial Narrow" pitchFamily="34" charset="0"/>
                <a:cs typeface="Arial" charset="0"/>
              </a:rPr>
              <a:t>координаты с точностью до секунды </a:t>
            </a:r>
          </a:p>
        </p:txBody>
      </p:sp>
      <p:grpSp>
        <p:nvGrpSpPr>
          <p:cNvPr id="15380" name="Группа 59"/>
          <p:cNvGrpSpPr>
            <a:grpSpLocks/>
          </p:cNvGrpSpPr>
          <p:nvPr/>
        </p:nvGrpSpPr>
        <p:grpSpPr bwMode="auto">
          <a:xfrm>
            <a:off x="5321300" y="2063750"/>
            <a:ext cx="647700" cy="352425"/>
            <a:chOff x="2088482" y="651759"/>
            <a:chExt cx="647821" cy="352664"/>
          </a:xfrm>
        </p:grpSpPr>
        <p:sp>
          <p:nvSpPr>
            <p:cNvPr id="61" name="Стрелка вправо 60"/>
            <p:cNvSpPr/>
            <p:nvPr/>
          </p:nvSpPr>
          <p:spPr>
            <a:xfrm>
              <a:off x="2088482" y="651759"/>
              <a:ext cx="647821" cy="352664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2">
              <a:scrgbClr r="0" g="0" b="0"/>
            </a:fillRef>
            <a:effect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62" name="Стрелка вправо 4"/>
            <p:cNvSpPr/>
            <p:nvPr/>
          </p:nvSpPr>
          <p:spPr>
            <a:xfrm>
              <a:off x="2088482" y="721656"/>
              <a:ext cx="541439" cy="21286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lIns="0" tIns="0" rIns="0" bIns="0" spcCol="1270" anchor="ctr"/>
            <a:lstStyle/>
            <a:p>
              <a:pPr algn="ctr" defTabSz="66675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1500" dirty="0"/>
            </a:p>
          </p:txBody>
        </p:sp>
      </p:grpSp>
      <p:sp>
        <p:nvSpPr>
          <p:cNvPr id="57" name="Скругленный прямоугольник 4"/>
          <p:cNvSpPr/>
          <p:nvPr/>
        </p:nvSpPr>
        <p:spPr>
          <a:xfrm>
            <a:off x="1364105" y="1532936"/>
            <a:ext cx="1591180" cy="453572"/>
          </a:xfrm>
          <a:prstGeom prst="rect">
            <a:avLst/>
          </a:prstGeom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lIns="49530" tIns="49530" rIns="49530" bIns="49530" spcCol="1270" anchor="ctr"/>
          <a:lstStyle/>
          <a:p>
            <a:pPr algn="ctr" defTabSz="577850">
              <a:lnSpc>
                <a:spcPct val="90000"/>
              </a:lnSpc>
              <a:defRPr/>
            </a:pPr>
            <a:r>
              <a:rPr kumimoji="1" lang="ru-RU" sz="1200" b="1" dirty="0">
                <a:solidFill>
                  <a:srgbClr val="0070C0"/>
                </a:solidFill>
                <a:latin typeface="Arial" charset="0"/>
                <a:ea typeface="Arial Narrow" pitchFamily="34" charset="0"/>
                <a:cs typeface="Arial" charset="0"/>
              </a:rPr>
              <a:t>Продление разрешения</a:t>
            </a:r>
            <a:endParaRPr kumimoji="1" lang="ru-RU" sz="1200" b="1" dirty="0">
              <a:solidFill>
                <a:srgbClr val="0070C0"/>
              </a:solidFill>
              <a:latin typeface="Arial" charset="0"/>
              <a:ea typeface="Arial Narrow" pitchFamily="34" charset="0"/>
              <a:cs typeface="Arial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19125" y="4273550"/>
            <a:ext cx="8181975" cy="21844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kumimoji="1" lang="ru-RU" sz="1200" b="1" dirty="0">
                <a:ea typeface="Arial Narrow" pitchFamily="34" charset="0"/>
                <a:cs typeface="Arial" charset="0"/>
              </a:rPr>
              <a:t>Протокол может составляться  </a:t>
            </a:r>
            <a:r>
              <a:rPr kumimoji="1" lang="ru-RU" sz="1200" b="1" dirty="0">
                <a:ea typeface="Arial Narrow" pitchFamily="34" charset="0"/>
                <a:cs typeface="Arial" charset="0"/>
              </a:rPr>
              <a:t>пользователями радиочастотным спектром или их аккредитованными (подрядными) </a:t>
            </a:r>
            <a:r>
              <a:rPr kumimoji="1" lang="ru-RU" sz="1200" b="1" dirty="0">
                <a:ea typeface="Arial Narrow" pitchFamily="34" charset="0"/>
                <a:cs typeface="Arial" charset="0"/>
              </a:rPr>
              <a:t>организациями, </a:t>
            </a:r>
            <a:r>
              <a:rPr kumimoji="1" lang="ru-RU" sz="1200" b="1" u="sng" dirty="0">
                <a:ea typeface="Arial Narrow" pitchFamily="34" charset="0"/>
                <a:cs typeface="Arial" charset="0"/>
              </a:rPr>
              <a:t>оформляется в произвольной форме </a:t>
            </a:r>
            <a:r>
              <a:rPr kumimoji="1" lang="ru-RU" sz="1200" b="1" dirty="0">
                <a:ea typeface="Arial Narrow" pitchFamily="34" charset="0"/>
                <a:cs typeface="Arial" charset="0"/>
              </a:rPr>
              <a:t>и </a:t>
            </a:r>
            <a:r>
              <a:rPr kumimoji="1" lang="ru-RU" sz="1200" b="1" u="sng" dirty="0">
                <a:ea typeface="Arial Narrow" pitchFamily="34" charset="0"/>
                <a:cs typeface="Arial" charset="0"/>
              </a:rPr>
              <a:t>должен содержать</a:t>
            </a:r>
            <a:r>
              <a:rPr kumimoji="1" lang="ru-RU" sz="1200" b="1" dirty="0">
                <a:ea typeface="Arial Narrow" pitchFamily="34" charset="0"/>
                <a:cs typeface="Arial" charset="0"/>
              </a:rPr>
              <a:t>:</a:t>
            </a:r>
          </a:p>
          <a:p>
            <a:pPr>
              <a:defRPr/>
            </a:pPr>
            <a:endParaRPr kumimoji="1" lang="ru-RU" sz="1200" b="1" dirty="0">
              <a:ea typeface="Arial Narrow" pitchFamily="34" charset="0"/>
              <a:cs typeface="Arial" charset="0"/>
            </a:endParaRPr>
          </a:p>
          <a:p>
            <a:pPr>
              <a:defRPr/>
            </a:pPr>
            <a:r>
              <a:rPr kumimoji="1" lang="ru-RU" sz="1000" b="1" dirty="0">
                <a:ea typeface="Arial Narrow" pitchFamily="34" charset="0"/>
                <a:cs typeface="Arial" charset="0"/>
              </a:rPr>
              <a:t>- наименование </a:t>
            </a:r>
            <a:r>
              <a:rPr kumimoji="1" lang="ru-RU" sz="1000" b="1" dirty="0">
                <a:ea typeface="Arial Narrow" pitchFamily="34" charset="0"/>
                <a:cs typeface="Arial" charset="0"/>
              </a:rPr>
              <a:t>организации, проводившей измерения.</a:t>
            </a:r>
          </a:p>
          <a:p>
            <a:pPr>
              <a:defRPr/>
            </a:pPr>
            <a:r>
              <a:rPr kumimoji="1" lang="ru-RU" sz="1000" b="1" dirty="0">
                <a:ea typeface="Arial Narrow" pitchFamily="34" charset="0"/>
                <a:cs typeface="Arial" charset="0"/>
              </a:rPr>
              <a:t>- дату </a:t>
            </a:r>
            <a:r>
              <a:rPr kumimoji="1" lang="ru-RU" sz="1000" b="1" dirty="0">
                <a:ea typeface="Arial Narrow" pitchFamily="34" charset="0"/>
                <a:cs typeface="Arial" charset="0"/>
              </a:rPr>
              <a:t>проведения измерений.</a:t>
            </a:r>
          </a:p>
          <a:p>
            <a:pPr algn="just">
              <a:defRPr/>
            </a:pPr>
            <a:r>
              <a:rPr kumimoji="1" lang="ru-RU" sz="1000" b="1" dirty="0">
                <a:ea typeface="Arial Narrow" pitchFamily="34" charset="0"/>
                <a:cs typeface="Arial" charset="0"/>
              </a:rPr>
              <a:t>- сведения </a:t>
            </a:r>
            <a:r>
              <a:rPr kumimoji="1" lang="ru-RU" sz="1000" b="1" dirty="0">
                <a:ea typeface="Arial Narrow" pitchFamily="34" charset="0"/>
                <a:cs typeface="Arial" charset="0"/>
              </a:rPr>
              <a:t>о владельце РЭС (наименование организации или фамилия, имя и отчество физического лица). Адрес места размещения РЭС в соответствии с адресным классификатором ФИАС (Роскомнадзор). Номер и дату разрешения на использование радиочастот или радиочастотных каналов.</a:t>
            </a:r>
          </a:p>
          <a:p>
            <a:pPr algn="just">
              <a:defRPr/>
            </a:pPr>
            <a:r>
              <a:rPr kumimoji="1" lang="ru-RU" sz="1000" b="1" dirty="0">
                <a:ea typeface="Arial Narrow" pitchFamily="34" charset="0"/>
                <a:cs typeface="Arial" charset="0"/>
              </a:rPr>
              <a:t>- сведения о средствах измерения, включая дату и номер свидетельства о поверке или аттестата о калибровке (свидетельство о </a:t>
            </a:r>
            <a:r>
              <a:rPr kumimoji="1" lang="ru-RU" sz="1000" b="1" dirty="0">
                <a:ea typeface="Arial Narrow" pitchFamily="34" charset="0"/>
                <a:cs typeface="Arial" charset="0"/>
              </a:rPr>
              <a:t>поверке или аттестат о калибровке должны быть действующим на дату проведения измерений).</a:t>
            </a:r>
          </a:p>
          <a:p>
            <a:pPr algn="just">
              <a:defRPr/>
            </a:pPr>
            <a:r>
              <a:rPr kumimoji="1" lang="ru-RU" sz="1000" b="1" dirty="0">
                <a:ea typeface="Arial Narrow" pitchFamily="34" charset="0"/>
                <a:cs typeface="Arial" charset="0"/>
              </a:rPr>
              <a:t>- результаты </a:t>
            </a:r>
            <a:r>
              <a:rPr kumimoji="1" lang="ru-RU" sz="1000" b="1" dirty="0">
                <a:ea typeface="Arial Narrow" pitchFamily="34" charset="0"/>
                <a:cs typeface="Arial" charset="0"/>
              </a:rPr>
              <a:t>измерения географических координат места размещения РЭС в системе геодезических координат 1995 года </a:t>
            </a:r>
            <a:r>
              <a:rPr kumimoji="1" lang="ru-RU" sz="1000" b="1" dirty="0">
                <a:ea typeface="Arial Narrow" pitchFamily="34" charset="0"/>
                <a:cs typeface="Arial" charset="0"/>
              </a:rPr>
              <a:t>   СК-95 </a:t>
            </a:r>
            <a:r>
              <a:rPr kumimoji="1" lang="ru-RU" sz="1000" b="1" dirty="0">
                <a:ea typeface="Arial Narrow" pitchFamily="34" charset="0"/>
                <a:cs typeface="Arial" charset="0"/>
              </a:rPr>
              <a:t>в формате ГГ°ММ'СС" </a:t>
            </a:r>
            <a:r>
              <a:rPr kumimoji="1" lang="ru-RU" sz="1000" b="1" dirty="0" err="1">
                <a:ea typeface="Arial Narrow" pitchFamily="34" charset="0"/>
                <a:cs typeface="Arial" charset="0"/>
              </a:rPr>
              <a:t>с.ш</a:t>
            </a:r>
            <a:r>
              <a:rPr kumimoji="1" lang="ru-RU" sz="1000" b="1" dirty="0">
                <a:ea typeface="Arial Narrow" pitchFamily="34" charset="0"/>
                <a:cs typeface="Arial" charset="0"/>
              </a:rPr>
              <a:t>., ГГ°ММ'СС" </a:t>
            </a:r>
            <a:r>
              <a:rPr kumimoji="1" lang="ru-RU" sz="1000" b="1" dirty="0" err="1">
                <a:ea typeface="Arial Narrow" pitchFamily="34" charset="0"/>
                <a:cs typeface="Arial" charset="0"/>
              </a:rPr>
              <a:t>в.д</a:t>
            </a:r>
            <a:r>
              <a:rPr kumimoji="1" lang="ru-RU" sz="1000" b="1" dirty="0">
                <a:ea typeface="Arial Narrow" pitchFamily="34" charset="0"/>
                <a:cs typeface="Arial" charset="0"/>
              </a:rPr>
              <a:t>., с точностью до единиц угловых </a:t>
            </a:r>
            <a:r>
              <a:rPr kumimoji="1" lang="ru-RU" sz="1000" b="1" dirty="0">
                <a:ea typeface="Arial Narrow" pitchFamily="34" charset="0"/>
                <a:cs typeface="Arial" charset="0"/>
              </a:rPr>
              <a:t>секунд</a:t>
            </a:r>
            <a:endParaRPr kumimoji="1" lang="ru-RU" sz="1000" b="1" dirty="0">
              <a:ea typeface="Arial Narrow" pitchFamily="34" charset="0"/>
              <a:cs typeface="Arial" charset="0"/>
            </a:endParaRPr>
          </a:p>
          <a:p>
            <a:pPr marL="171450" indent="-171450">
              <a:buFontTx/>
              <a:buChar char="-"/>
              <a:defRPr/>
            </a:pPr>
            <a:r>
              <a:rPr kumimoji="1" lang="ru-RU" sz="1000" b="1" dirty="0">
                <a:ea typeface="Arial Narrow" pitchFamily="34" charset="0"/>
                <a:cs typeface="Arial" charset="0"/>
              </a:rPr>
              <a:t>печать </a:t>
            </a:r>
            <a:r>
              <a:rPr kumimoji="1" lang="ru-RU" sz="1000" b="1" dirty="0">
                <a:ea typeface="Arial Narrow" pitchFamily="34" charset="0"/>
                <a:cs typeface="Arial" charset="0"/>
              </a:rPr>
              <a:t>организации и подпись </a:t>
            </a:r>
            <a:r>
              <a:rPr kumimoji="1" lang="ru-RU" sz="1000" b="1" dirty="0">
                <a:ea typeface="Arial Narrow" pitchFamily="34" charset="0"/>
                <a:cs typeface="Arial" charset="0"/>
              </a:rPr>
              <a:t>лица, </a:t>
            </a:r>
            <a:r>
              <a:rPr kumimoji="1" lang="ru-RU" sz="1000" b="1" dirty="0">
                <a:ea typeface="Arial Narrow" pitchFamily="34" charset="0"/>
                <a:cs typeface="Arial" charset="0"/>
              </a:rPr>
              <a:t>проводившего </a:t>
            </a:r>
            <a:r>
              <a:rPr kumimoji="1" lang="ru-RU" sz="1000" b="1" dirty="0">
                <a:ea typeface="Arial Narrow" pitchFamily="34" charset="0"/>
                <a:cs typeface="Arial" charset="0"/>
              </a:rPr>
              <a:t>измерения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350" y="25400"/>
            <a:ext cx="7158038" cy="10160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altLang="ru-RU" sz="2000" dirty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Установление требований к содержанию протокола измерения географических координат </a:t>
            </a:r>
            <a:r>
              <a:rPr lang="ru-RU" sz="2000" dirty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фактического места размещения </a:t>
            </a:r>
            <a:r>
              <a:rPr lang="ru-RU" sz="2000" dirty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действующего </a:t>
            </a:r>
            <a:r>
              <a:rPr lang="ru-RU" sz="2000" dirty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РЭС </a:t>
            </a:r>
            <a:endParaRPr lang="ru-RU" altLang="ru-RU" sz="2000" dirty="0">
              <a:solidFill>
                <a:srgbClr val="0070C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 flipH="1">
            <a:off x="6350" y="1041400"/>
            <a:ext cx="7608888" cy="0"/>
          </a:xfrm>
          <a:prstGeom prst="line">
            <a:avLst/>
          </a:prstGeom>
          <a:ln w="1905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Рисунок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46238" y="725488"/>
            <a:ext cx="5876925" cy="6183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Рисунок 35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Овал 4"/>
          <p:cNvSpPr/>
          <p:nvPr/>
        </p:nvSpPr>
        <p:spPr>
          <a:xfrm>
            <a:off x="1543050" y="1049338"/>
            <a:ext cx="5980113" cy="5710237"/>
          </a:xfrm>
          <a:prstGeom prst="ellipse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" name="Параллелограмм 7"/>
          <p:cNvSpPr/>
          <p:nvPr/>
        </p:nvSpPr>
        <p:spPr>
          <a:xfrm flipH="1">
            <a:off x="0" y="0"/>
            <a:ext cx="7894638" cy="836613"/>
          </a:xfrm>
          <a:prstGeom prst="parallelogram">
            <a:avLst>
              <a:gd name="adj" fmla="val 9941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6350" y="125413"/>
            <a:ext cx="7158038" cy="9239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2000" dirty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Рекомендации по оформлению и формы заявлений на присвоение радиочастот (радиочастотных каналов)</a:t>
            </a:r>
            <a:br>
              <a:rPr lang="ru-RU" altLang="ru-RU" sz="2000" dirty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</a:br>
            <a:endParaRPr lang="ru-RU" sz="1400" dirty="0">
              <a:solidFill>
                <a:srgbClr val="0070C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2" name="Прямая соединительная линия 21"/>
          <p:cNvCxnSpPr/>
          <p:nvPr/>
        </p:nvCxnSpPr>
        <p:spPr>
          <a:xfrm flipH="1">
            <a:off x="-41275" y="2579688"/>
            <a:ext cx="9164638" cy="0"/>
          </a:xfrm>
          <a:prstGeom prst="line">
            <a:avLst/>
          </a:prstGeom>
          <a:ln w="1905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flipH="1" flipV="1">
            <a:off x="6659563" y="-1588"/>
            <a:ext cx="1911350" cy="1911351"/>
          </a:xfrm>
          <a:prstGeom prst="line">
            <a:avLst/>
          </a:prstGeom>
          <a:ln w="19050">
            <a:solidFill>
              <a:srgbClr val="00AEE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93" name="TextBox 19"/>
          <p:cNvSpPr txBox="1">
            <a:spLocks noChangeArrowheads="1"/>
          </p:cNvSpPr>
          <p:nvPr/>
        </p:nvSpPr>
        <p:spPr bwMode="auto">
          <a:xfrm>
            <a:off x="274638" y="879475"/>
            <a:ext cx="7291387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07950" algn="just"/>
            <a:r>
              <a:rPr lang="ru-RU" altLang="ru-RU" sz="1600" b="1">
                <a:solidFill>
                  <a:srgbClr val="000066"/>
                </a:solidFill>
                <a:latin typeface="Arial Narrow" pitchFamily="34" charset="0"/>
              </a:rPr>
              <a:t>Официальный сайт Роскомнадзора  </a:t>
            </a:r>
            <a:r>
              <a:rPr lang="en-US" altLang="ru-RU" sz="1600" b="1">
                <a:solidFill>
                  <a:srgbClr val="0070C0"/>
                </a:solidFill>
                <a:latin typeface="Arial Narrow" pitchFamily="34" charset="0"/>
              </a:rPr>
              <a:t>http://rkn.gov.ru</a:t>
            </a:r>
            <a:endParaRPr lang="ru-RU" altLang="ru-RU" sz="1600" b="1">
              <a:solidFill>
                <a:srgbClr val="0070C0"/>
              </a:solidFill>
              <a:latin typeface="Arial Narrow" pitchFamily="34" charset="0"/>
            </a:endParaRPr>
          </a:p>
        </p:txBody>
      </p:sp>
      <p:pic>
        <p:nvPicPr>
          <p:cNvPr id="16394" name="Рисунок 13"/>
          <p:cNvPicPr>
            <a:picLocks noChangeAspect="1" noChangeArrowheads="1"/>
          </p:cNvPicPr>
          <p:nvPr/>
        </p:nvPicPr>
        <p:blipFill>
          <a:blip r:embed="rId5" cstate="print"/>
          <a:srcRect l="17032" t="7840" r="18536" b="3600"/>
          <a:stretch>
            <a:fillRect/>
          </a:stretch>
        </p:blipFill>
        <p:spPr bwMode="auto">
          <a:xfrm>
            <a:off x="1090613" y="1233488"/>
            <a:ext cx="6432550" cy="552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5" name="Прямая соединительная линия 14"/>
          <p:cNvCxnSpPr/>
          <p:nvPr/>
        </p:nvCxnSpPr>
        <p:spPr>
          <a:xfrm>
            <a:off x="2368550" y="1573213"/>
            <a:ext cx="3786188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2368550" y="1412875"/>
            <a:ext cx="76835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Рисунок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88"/>
            <a:ext cx="9144000" cy="685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2143125" y="4295775"/>
            <a:ext cx="6543675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ru-RU" sz="3200" b="1" i="1" dirty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  <a:cs typeface="Arial" pitchFamily="34" charset="0"/>
              </a:rPr>
              <a:t>СПАСИБО ЗА ВНИМАНИЕ!</a:t>
            </a:r>
            <a:endParaRPr lang="ru-RU" sz="3200" i="1" dirty="0">
              <a:latin typeface="Arial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Рисунок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46238" y="725488"/>
            <a:ext cx="5876925" cy="6183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Рисунок 35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588"/>
            <a:ext cx="9144000" cy="685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Овал 4"/>
          <p:cNvSpPr/>
          <p:nvPr/>
        </p:nvSpPr>
        <p:spPr>
          <a:xfrm>
            <a:off x="1543050" y="811213"/>
            <a:ext cx="5995988" cy="5948362"/>
          </a:xfrm>
          <a:prstGeom prst="ellipse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" name="Параллелограмм 7"/>
          <p:cNvSpPr/>
          <p:nvPr/>
        </p:nvSpPr>
        <p:spPr>
          <a:xfrm flipH="1">
            <a:off x="0" y="1588"/>
            <a:ext cx="7894638" cy="1255712"/>
          </a:xfrm>
          <a:prstGeom prst="parallelogram">
            <a:avLst>
              <a:gd name="adj" fmla="val 9941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174" name="TextBox 3"/>
          <p:cNvSpPr txBox="1">
            <a:spLocks noChangeArrowheads="1"/>
          </p:cNvSpPr>
          <p:nvPr/>
        </p:nvSpPr>
        <p:spPr bwMode="auto">
          <a:xfrm>
            <a:off x="73025" y="212725"/>
            <a:ext cx="74612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hangingPunct="0"/>
            <a:r>
              <a:rPr lang="ru-RU" altLang="ru-RU" sz="2000" b="1">
                <a:solidFill>
                  <a:srgbClr val="00AEEF"/>
                </a:solidFill>
                <a:latin typeface="Arial Narrow" pitchFamily="34" charset="0"/>
                <a:cs typeface="Arial" charset="0"/>
              </a:rPr>
              <a:t>Целью настоящего доклада является ознакомление с:</a:t>
            </a:r>
          </a:p>
        </p:txBody>
      </p:sp>
      <p:cxnSp>
        <p:nvCxnSpPr>
          <p:cNvPr id="22" name="Прямая соединительная линия 21"/>
          <p:cNvCxnSpPr/>
          <p:nvPr/>
        </p:nvCxnSpPr>
        <p:spPr>
          <a:xfrm flipH="1">
            <a:off x="0" y="908050"/>
            <a:ext cx="7523163" cy="0"/>
          </a:xfrm>
          <a:prstGeom prst="line">
            <a:avLst/>
          </a:prstGeom>
          <a:ln w="1905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609600" y="1412875"/>
            <a:ext cx="7418388" cy="1016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6038" algn="just">
              <a:lnSpc>
                <a:spcPts val="2400"/>
              </a:lnSpc>
              <a:spcBef>
                <a:spcPts val="1200"/>
              </a:spcBef>
              <a:defRPr/>
            </a:pPr>
            <a:r>
              <a:rPr lang="ru-RU" altLang="ru-RU" sz="1950" b="1" dirty="0">
                <a:solidFill>
                  <a:srgbClr val="000066"/>
                </a:solidFill>
                <a:latin typeface="Arial Narrow" panose="020B0606020202030204" pitchFamily="34" charset="0"/>
              </a:rPr>
              <a:t>Основными регулирующими документами, в соответствии с которыми происходит присвоение (назначение) радиочастот или радиочастотных каналов</a:t>
            </a:r>
            <a:endParaRPr lang="en-US" altLang="ru-RU" sz="1950" b="1" dirty="0">
              <a:solidFill>
                <a:srgbClr val="000066"/>
              </a:solidFill>
              <a:latin typeface="Arial Narrow" panose="020B0606020202030204" pitchFamily="34" charset="0"/>
            </a:endParaRPr>
          </a:p>
        </p:txBody>
      </p:sp>
      <p:sp>
        <p:nvSpPr>
          <p:cNvPr id="25" name="Параллелограмм 24"/>
          <p:cNvSpPr/>
          <p:nvPr/>
        </p:nvSpPr>
        <p:spPr>
          <a:xfrm flipH="1">
            <a:off x="0" y="1577975"/>
            <a:ext cx="738188" cy="193675"/>
          </a:xfrm>
          <a:prstGeom prst="parallelogram">
            <a:avLst>
              <a:gd name="adj" fmla="val 99413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 flipH="1" flipV="1">
            <a:off x="6583363" y="-47625"/>
            <a:ext cx="1911350" cy="1911350"/>
          </a:xfrm>
          <a:prstGeom prst="line">
            <a:avLst/>
          </a:prstGeom>
          <a:ln w="19050">
            <a:solidFill>
              <a:srgbClr val="00AEE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582613" y="3278188"/>
            <a:ext cx="8537575" cy="708025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ru-RU"/>
            </a:defPPr>
            <a:lvl1pPr>
              <a:defRPr sz="1950" b="1">
                <a:solidFill>
                  <a:srgbClr val="00AEEF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</a:lstStyle>
          <a:p>
            <a:pPr marL="46038" algn="just">
              <a:lnSpc>
                <a:spcPts val="2400"/>
              </a:lnSpc>
              <a:spcBef>
                <a:spcPts val="1200"/>
              </a:spcBef>
              <a:defRPr/>
            </a:pPr>
            <a:r>
              <a:rPr lang="ru-RU" altLang="ru-RU" dirty="0" smtClean="0">
                <a:solidFill>
                  <a:srgbClr val="000066"/>
                </a:solidFill>
                <a:cs typeface="+mn-cs"/>
              </a:rPr>
              <a:t>Уполномоченными </a:t>
            </a:r>
            <a:r>
              <a:rPr lang="ru-RU" altLang="ru-RU" dirty="0">
                <a:solidFill>
                  <a:srgbClr val="000066"/>
                </a:solidFill>
                <a:cs typeface="+mn-cs"/>
              </a:rPr>
              <a:t>органами исполнительной власти, которые задействованы в процессе </a:t>
            </a:r>
            <a:r>
              <a:rPr lang="ru-RU" altLang="ru-RU" dirty="0" smtClean="0">
                <a:solidFill>
                  <a:srgbClr val="000066"/>
                </a:solidFill>
                <a:cs typeface="+mn-cs"/>
              </a:rPr>
              <a:t>присвоения </a:t>
            </a:r>
            <a:r>
              <a:rPr lang="ru-RU" altLang="ru-RU" dirty="0">
                <a:solidFill>
                  <a:srgbClr val="000066"/>
                </a:solidFill>
                <a:cs typeface="+mn-cs"/>
              </a:rPr>
              <a:t>(назначения) радиочастот или радиочастотных </a:t>
            </a:r>
            <a:r>
              <a:rPr lang="ru-RU" altLang="ru-RU" dirty="0" smtClean="0">
                <a:solidFill>
                  <a:srgbClr val="000066"/>
                </a:solidFill>
                <a:cs typeface="+mn-cs"/>
              </a:rPr>
              <a:t>каналов</a:t>
            </a:r>
            <a:endParaRPr lang="en-US" altLang="ru-RU" dirty="0">
              <a:solidFill>
                <a:srgbClr val="000066"/>
              </a:solidFill>
              <a:cs typeface="+mn-cs"/>
            </a:endParaRPr>
          </a:p>
        </p:txBody>
      </p:sp>
      <p:sp>
        <p:nvSpPr>
          <p:cNvPr id="19" name="Параллелограмм 18"/>
          <p:cNvSpPr/>
          <p:nvPr/>
        </p:nvSpPr>
        <p:spPr>
          <a:xfrm flipH="1">
            <a:off x="0" y="3454400"/>
            <a:ext cx="738188" cy="193675"/>
          </a:xfrm>
          <a:prstGeom prst="parallelogram">
            <a:avLst>
              <a:gd name="adj" fmla="val 99413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60388" y="5054600"/>
            <a:ext cx="8537575" cy="708025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ru-RU"/>
            </a:defPPr>
            <a:lvl1pPr>
              <a:defRPr sz="1950" b="1">
                <a:solidFill>
                  <a:srgbClr val="00AEEF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</a:lstStyle>
          <a:p>
            <a:pPr marL="46038" algn="just">
              <a:lnSpc>
                <a:spcPts val="2400"/>
              </a:lnSpc>
              <a:spcBef>
                <a:spcPts val="1200"/>
              </a:spcBef>
              <a:defRPr/>
            </a:pPr>
            <a:r>
              <a:rPr lang="ru-RU" altLang="ru-RU" dirty="0" smtClean="0">
                <a:solidFill>
                  <a:srgbClr val="000066"/>
                </a:solidFill>
                <a:cs typeface="+mn-cs"/>
              </a:rPr>
              <a:t>Процессом </a:t>
            </a:r>
            <a:r>
              <a:rPr lang="ru-RU" altLang="ru-RU" dirty="0">
                <a:solidFill>
                  <a:srgbClr val="000066"/>
                </a:solidFill>
                <a:cs typeface="+mn-cs"/>
              </a:rPr>
              <a:t>получения разрешения на использования радиочастот или радиочастотных каналов</a:t>
            </a:r>
            <a:endParaRPr lang="en-US" altLang="ru-RU" dirty="0">
              <a:solidFill>
                <a:srgbClr val="000066"/>
              </a:solidFill>
              <a:cs typeface="+mn-cs"/>
            </a:endParaRPr>
          </a:p>
        </p:txBody>
      </p:sp>
      <p:sp>
        <p:nvSpPr>
          <p:cNvPr id="18" name="Параллелограмм 17"/>
          <p:cNvSpPr/>
          <p:nvPr/>
        </p:nvSpPr>
        <p:spPr>
          <a:xfrm flipH="1">
            <a:off x="-22225" y="5214938"/>
            <a:ext cx="738188" cy="193675"/>
          </a:xfrm>
          <a:prstGeom prst="parallelogram">
            <a:avLst>
              <a:gd name="adj" fmla="val 99413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Рисунок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46238" y="725488"/>
            <a:ext cx="5876925" cy="6183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Рисунок 35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Овал 4"/>
          <p:cNvSpPr/>
          <p:nvPr/>
        </p:nvSpPr>
        <p:spPr>
          <a:xfrm>
            <a:off x="1543050" y="811213"/>
            <a:ext cx="5995988" cy="5948362"/>
          </a:xfrm>
          <a:prstGeom prst="ellipse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" name="Параллелограмм 7"/>
          <p:cNvSpPr/>
          <p:nvPr/>
        </p:nvSpPr>
        <p:spPr>
          <a:xfrm flipH="1">
            <a:off x="0" y="0"/>
            <a:ext cx="7894638" cy="1255713"/>
          </a:xfrm>
          <a:prstGeom prst="parallelogram">
            <a:avLst>
              <a:gd name="adj" fmla="val 9941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73025" y="212725"/>
            <a:ext cx="7461250" cy="10160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Основные нормативные документы, регулирующие присвоение радиочастот</a:t>
            </a:r>
            <a:br>
              <a:rPr lang="ru-RU" sz="2000" dirty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2000" dirty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в Российской Федерации</a:t>
            </a:r>
          </a:p>
        </p:txBody>
      </p:sp>
      <p:cxnSp>
        <p:nvCxnSpPr>
          <p:cNvPr id="22" name="Прямая соединительная линия 21"/>
          <p:cNvCxnSpPr/>
          <p:nvPr/>
        </p:nvCxnSpPr>
        <p:spPr>
          <a:xfrm flipH="1">
            <a:off x="0" y="1219200"/>
            <a:ext cx="7812088" cy="0"/>
          </a:xfrm>
          <a:prstGeom prst="line">
            <a:avLst/>
          </a:prstGeom>
          <a:ln w="1905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Параллелограмм 24"/>
          <p:cNvSpPr/>
          <p:nvPr/>
        </p:nvSpPr>
        <p:spPr>
          <a:xfrm flipH="1">
            <a:off x="0" y="1812925"/>
            <a:ext cx="738188" cy="193675"/>
          </a:xfrm>
          <a:prstGeom prst="parallelogram">
            <a:avLst>
              <a:gd name="adj" fmla="val 99413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 flipH="1" flipV="1">
            <a:off x="6659563" y="-1588"/>
            <a:ext cx="1911350" cy="1911351"/>
          </a:xfrm>
          <a:prstGeom prst="line">
            <a:avLst/>
          </a:prstGeom>
          <a:ln w="19050">
            <a:solidFill>
              <a:srgbClr val="00AEE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539750" y="1574800"/>
            <a:ext cx="7354888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108000" algn="just">
              <a:spcBef>
                <a:spcPts val="0"/>
              </a:spcBef>
              <a:defRPr/>
            </a:pPr>
            <a:r>
              <a:rPr lang="ru-RU" altLang="ru-RU" sz="1950" b="1" dirty="0">
                <a:solidFill>
                  <a:srgbClr val="000066"/>
                </a:solidFill>
                <a:latin typeface="Arial Narrow" panose="020B0606020202030204" pitchFamily="34" charset="0"/>
              </a:rPr>
              <a:t>Федеральный закон «О связи» от 07.07.2003 № 126-ФЗ (</a:t>
            </a:r>
            <a:r>
              <a:rPr lang="en-US" altLang="ru-RU" sz="1950" b="1" dirty="0">
                <a:solidFill>
                  <a:srgbClr val="000066"/>
                </a:solidFill>
                <a:latin typeface="Arial Narrow" panose="020B0606020202030204" pitchFamily="34" charset="0"/>
                <a:hlinkClick r:id="rId5"/>
              </a:rPr>
              <a:t>http://minsvyaz.ru/ru/doc/index.php?id_4=104</a:t>
            </a:r>
            <a:r>
              <a:rPr lang="ru-RU" altLang="ru-RU" sz="1950" b="1" dirty="0">
                <a:solidFill>
                  <a:srgbClr val="000066"/>
                </a:solidFill>
                <a:latin typeface="Arial Narrow" panose="020B0606020202030204" pitchFamily="34" charset="0"/>
              </a:rPr>
              <a:t>)</a:t>
            </a:r>
            <a:endParaRPr lang="ru-RU" sz="1950" b="1" dirty="0">
              <a:solidFill>
                <a:srgbClr val="000066"/>
              </a:solidFill>
              <a:latin typeface="Arial Narrow" panose="020B0606020202030204" pitchFamily="34" charset="0"/>
            </a:endParaRPr>
          </a:p>
        </p:txBody>
      </p:sp>
      <p:sp>
        <p:nvSpPr>
          <p:cNvPr id="15" name="Параллелограмм 14"/>
          <p:cNvSpPr/>
          <p:nvPr/>
        </p:nvSpPr>
        <p:spPr>
          <a:xfrm flipH="1">
            <a:off x="0" y="2563813"/>
            <a:ext cx="738188" cy="193675"/>
          </a:xfrm>
          <a:prstGeom prst="parallelogram">
            <a:avLst>
              <a:gd name="adj" fmla="val 99413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84213" y="2422525"/>
            <a:ext cx="8496300" cy="1524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950" b="1" dirty="0">
                <a:solidFill>
                  <a:srgbClr val="000066"/>
                </a:solidFill>
                <a:latin typeface="Arial Narrow" panose="020B0606020202030204" pitchFamily="34" charset="0"/>
              </a:rPr>
              <a:t>Положение о  Федеральной службе по надзору в сфере связи, информационных технологий и массовых коммуникаций (Роскомнадзор)  (утв. Постановлением Правительства Российской Федерации от 16 марта 2009 г. N 228)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950" b="1" dirty="0">
                <a:solidFill>
                  <a:srgbClr val="000066"/>
                </a:solidFill>
                <a:latin typeface="Arial Narrow" panose="020B0606020202030204" pitchFamily="34" charset="0"/>
              </a:rPr>
              <a:t>(</a:t>
            </a:r>
            <a:r>
              <a:rPr lang="en-US" altLang="ru-RU" sz="1950" b="1" dirty="0">
                <a:solidFill>
                  <a:srgbClr val="000066"/>
                </a:solidFill>
                <a:latin typeface="Arial Narrow" panose="020B0606020202030204" pitchFamily="34" charset="0"/>
                <a:hlinkClick r:id="rId5"/>
              </a:rPr>
              <a:t>http://rkn.gov.ru/about/4</a:t>
            </a:r>
            <a:r>
              <a:rPr lang="ru-RU" altLang="ru-RU" sz="1950" b="1" dirty="0">
                <a:solidFill>
                  <a:srgbClr val="000066"/>
                </a:solidFill>
                <a:latin typeface="Arial Narrow" panose="020B0606020202030204" pitchFamily="34" charset="0"/>
              </a:rPr>
              <a:t>)</a:t>
            </a:r>
            <a:endParaRPr lang="ru-RU" sz="1950" b="1" dirty="0">
              <a:solidFill>
                <a:srgbClr val="000066"/>
              </a:solidFill>
              <a:latin typeface="Arial Narrow" panose="020B0606020202030204" pitchFamily="34" charset="0"/>
            </a:endParaRPr>
          </a:p>
          <a:p>
            <a:pPr marL="108000" algn="just">
              <a:lnSpc>
                <a:spcPts val="1800"/>
              </a:lnSpc>
              <a:spcBef>
                <a:spcPts val="0"/>
              </a:spcBef>
              <a:defRPr/>
            </a:pPr>
            <a:endParaRPr lang="ru-RU" sz="1950" b="1" dirty="0">
              <a:solidFill>
                <a:srgbClr val="000066"/>
              </a:solidFill>
              <a:latin typeface="Arial Narrow" panose="020B0606020202030204" pitchFamily="34" charset="0"/>
            </a:endParaRPr>
          </a:p>
        </p:txBody>
      </p:sp>
      <p:sp>
        <p:nvSpPr>
          <p:cNvPr id="24" name="Параллелограмм 23"/>
          <p:cNvSpPr/>
          <p:nvPr/>
        </p:nvSpPr>
        <p:spPr>
          <a:xfrm flipH="1">
            <a:off x="-6350" y="4005263"/>
            <a:ext cx="738188" cy="193675"/>
          </a:xfrm>
          <a:prstGeom prst="parallelogram">
            <a:avLst>
              <a:gd name="adj" fmla="val 99413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77863" y="3779838"/>
            <a:ext cx="8502650" cy="1893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950" b="1" dirty="0">
                <a:solidFill>
                  <a:srgbClr val="000066"/>
                </a:solidFill>
                <a:latin typeface="Arial Narrow" panose="020B0606020202030204" pitchFamily="34" charset="0"/>
              </a:rPr>
              <a:t>Порядок проведения экспертизы возможности использования заявленных РЭС и их электромагнитной совместимости с действующими и планируемыми для использования РЭС, рассмотрения материалов и принятия решений о присвоении (назначении) радиочастот или радиочастотных каналов в пределах выделенных полос радиочастот (утв. решением ГКРЧ от 20.12.2011 № 11-13-02)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950" b="1" dirty="0">
                <a:solidFill>
                  <a:srgbClr val="000066"/>
                </a:solidFill>
                <a:latin typeface="Arial Narrow" panose="020B0606020202030204" pitchFamily="34" charset="0"/>
              </a:rPr>
              <a:t>(</a:t>
            </a:r>
            <a:r>
              <a:rPr lang="en-US" altLang="ru-RU" sz="1950" b="1" u="sng" dirty="0">
                <a:solidFill>
                  <a:srgbClr val="0033CC"/>
                </a:solidFill>
                <a:latin typeface="Arial Narrow" panose="020B0606020202030204" pitchFamily="34" charset="0"/>
              </a:rPr>
              <a:t>http://rkn.gov.ru/communication/licensing-activity/</a:t>
            </a:r>
            <a:r>
              <a:rPr lang="ru-RU" altLang="ru-RU" sz="1950" b="1" dirty="0">
                <a:solidFill>
                  <a:srgbClr val="000066"/>
                </a:solidFill>
                <a:latin typeface="Arial Narrow" panose="020B0606020202030204" pitchFamily="34" charset="0"/>
              </a:rPr>
              <a:t>)</a:t>
            </a:r>
            <a:endParaRPr lang="ru-RU" sz="1950" b="1" dirty="0">
              <a:solidFill>
                <a:srgbClr val="000066"/>
              </a:solidFill>
              <a:latin typeface="Arial Narrow" panose="020B0606020202030204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Рисунок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46238" y="725488"/>
            <a:ext cx="5876925" cy="6183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Рисунок 35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Овал 4"/>
          <p:cNvSpPr/>
          <p:nvPr/>
        </p:nvSpPr>
        <p:spPr>
          <a:xfrm>
            <a:off x="1543050" y="811213"/>
            <a:ext cx="5995988" cy="5948362"/>
          </a:xfrm>
          <a:prstGeom prst="ellipse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" name="Параллелограмм 7"/>
          <p:cNvSpPr/>
          <p:nvPr/>
        </p:nvSpPr>
        <p:spPr>
          <a:xfrm flipH="1">
            <a:off x="0" y="0"/>
            <a:ext cx="7894638" cy="1255713"/>
          </a:xfrm>
          <a:prstGeom prst="parallelogram">
            <a:avLst>
              <a:gd name="adj" fmla="val 9941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73025" y="125413"/>
            <a:ext cx="7461250" cy="70643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2000" dirty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Федеральный закон «О связи» </a:t>
            </a:r>
            <a:br>
              <a:rPr lang="ru-RU" altLang="ru-RU" sz="2000" dirty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altLang="ru-RU" sz="2000" dirty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от 07.07.2003 № 126-ФЗ</a:t>
            </a:r>
            <a:endParaRPr lang="ru-RU" sz="2000" dirty="0">
              <a:solidFill>
                <a:srgbClr val="0070C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2" name="Прямая соединительная линия 21"/>
          <p:cNvCxnSpPr/>
          <p:nvPr/>
        </p:nvCxnSpPr>
        <p:spPr>
          <a:xfrm flipH="1">
            <a:off x="-34925" y="838200"/>
            <a:ext cx="7558088" cy="0"/>
          </a:xfrm>
          <a:prstGeom prst="line">
            <a:avLst/>
          </a:prstGeom>
          <a:ln w="1905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Параллелограмм 24"/>
          <p:cNvSpPr/>
          <p:nvPr/>
        </p:nvSpPr>
        <p:spPr>
          <a:xfrm flipH="1">
            <a:off x="0" y="1831975"/>
            <a:ext cx="738188" cy="193675"/>
          </a:xfrm>
          <a:prstGeom prst="parallelogram">
            <a:avLst>
              <a:gd name="adj" fmla="val 99413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 flipH="1" flipV="1">
            <a:off x="6659563" y="-1588"/>
            <a:ext cx="1911350" cy="1911351"/>
          </a:xfrm>
          <a:prstGeom prst="line">
            <a:avLst/>
          </a:prstGeom>
          <a:ln w="19050">
            <a:solidFill>
              <a:srgbClr val="00AEE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539750" y="1592263"/>
            <a:ext cx="7354888" cy="785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108000" algn="just">
              <a:lnSpc>
                <a:spcPts val="1800"/>
              </a:lnSpc>
              <a:spcBef>
                <a:spcPts val="0"/>
              </a:spcBef>
              <a:defRPr/>
            </a:pPr>
            <a:r>
              <a:rPr lang="ru-RU" altLang="ru-RU" sz="1650" b="1" dirty="0">
                <a:solidFill>
                  <a:srgbClr val="000066"/>
                </a:solidFill>
                <a:latin typeface="Arial Narrow" panose="020B0606020202030204" pitchFamily="34" charset="0"/>
              </a:rPr>
              <a:t>Право на использование радиочастотного спектра представляется посредством выделения полос радиочастот и присвоения (назначения) радиочастот или радиочастотных каналов</a:t>
            </a:r>
            <a:endParaRPr lang="ru-RU" sz="1650" b="1" dirty="0">
              <a:solidFill>
                <a:srgbClr val="000066"/>
              </a:solidFill>
              <a:latin typeface="Arial Narrow" panose="020B0606020202030204" pitchFamily="34" charset="0"/>
            </a:endParaRPr>
          </a:p>
        </p:txBody>
      </p:sp>
      <p:sp>
        <p:nvSpPr>
          <p:cNvPr id="15" name="Параллелограмм 14"/>
          <p:cNvSpPr/>
          <p:nvPr/>
        </p:nvSpPr>
        <p:spPr>
          <a:xfrm flipH="1">
            <a:off x="6350" y="2503488"/>
            <a:ext cx="738188" cy="193675"/>
          </a:xfrm>
          <a:prstGeom prst="parallelogram">
            <a:avLst>
              <a:gd name="adj" fmla="val 99413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46100" y="2362200"/>
            <a:ext cx="8597900" cy="5540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108000" algn="just">
              <a:lnSpc>
                <a:spcPts val="1800"/>
              </a:lnSpc>
              <a:spcBef>
                <a:spcPts val="0"/>
              </a:spcBef>
              <a:defRPr/>
            </a:pPr>
            <a:r>
              <a:rPr lang="ru-RU" sz="1650" b="1" dirty="0">
                <a:solidFill>
                  <a:srgbClr val="000066"/>
                </a:solidFill>
                <a:latin typeface="Arial Narrow" panose="020B0606020202030204" pitchFamily="34" charset="0"/>
              </a:rPr>
              <a:t>Использование радиочастотного спектра без соответствующего разрешения не допускается, если иное не предусмотрено настоящим Федеральным законом</a:t>
            </a:r>
          </a:p>
        </p:txBody>
      </p:sp>
      <p:sp>
        <p:nvSpPr>
          <p:cNvPr id="17" name="Параллелограмм 16"/>
          <p:cNvSpPr/>
          <p:nvPr/>
        </p:nvSpPr>
        <p:spPr>
          <a:xfrm flipH="1">
            <a:off x="-6350" y="2984500"/>
            <a:ext cx="738188" cy="193675"/>
          </a:xfrm>
          <a:prstGeom prst="parallelogram">
            <a:avLst>
              <a:gd name="adj" fmla="val 99413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33400" y="2919413"/>
            <a:ext cx="8610600" cy="1016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108000" algn="just">
              <a:lnSpc>
                <a:spcPts val="1800"/>
              </a:lnSpc>
              <a:spcBef>
                <a:spcPts val="0"/>
              </a:spcBef>
              <a:buClr>
                <a:srgbClr val="00007D"/>
              </a:buClr>
              <a:defRPr/>
            </a:pPr>
            <a:r>
              <a:rPr lang="ru-RU" sz="1650" b="1" dirty="0">
                <a:solidFill>
                  <a:srgbClr val="000066"/>
                </a:solidFill>
                <a:latin typeface="Arial Narrow" panose="020B0606020202030204" pitchFamily="34" charset="0"/>
              </a:rPr>
              <a:t>Присвоение (назначение) радиочастоты или радиочастотного канала для РЭС гражданского назначения осуществляется федеральным органом исполнительной власти в области связи на основании заявлений граждан Российской Федерации или заявлений российских юридических лиц с учетом результатов проводимой радиочастотной службой экспертизы ЭМС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25425" y="896938"/>
            <a:ext cx="7354888" cy="7064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108000" algn="just">
              <a:spcBef>
                <a:spcPts val="0"/>
              </a:spcBef>
              <a:defRPr/>
            </a:pPr>
            <a:r>
              <a:rPr lang="ru-RU" altLang="ru-RU" sz="1950" b="1" kern="1000" dirty="0">
                <a:solidFill>
                  <a:srgbClr val="4F81BD"/>
                </a:solidFill>
                <a:latin typeface="Arial Narrow" panose="020B0606020202030204" pitchFamily="34" charset="0"/>
              </a:rPr>
              <a:t>Статья 24. Выделение полос радиочастот и присвоение (назначение) радиочастот или радиочастотных каналов</a:t>
            </a:r>
            <a:endParaRPr lang="ru-RU" sz="1950" b="1" kern="1000" dirty="0">
              <a:solidFill>
                <a:srgbClr val="4F81BD"/>
              </a:solidFill>
              <a:latin typeface="Arial Narrow" panose="020B0606020202030204" pitchFamily="34" charset="0"/>
            </a:endParaRPr>
          </a:p>
        </p:txBody>
      </p:sp>
      <p:sp>
        <p:nvSpPr>
          <p:cNvPr id="23" name="Параллелограмм 22"/>
          <p:cNvSpPr/>
          <p:nvPr/>
        </p:nvSpPr>
        <p:spPr>
          <a:xfrm flipH="1">
            <a:off x="-12700" y="4000500"/>
            <a:ext cx="738188" cy="193675"/>
          </a:xfrm>
          <a:prstGeom prst="parallelogram">
            <a:avLst>
              <a:gd name="adj" fmla="val 99413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27050" y="3935413"/>
            <a:ext cx="8616950" cy="784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108000" algn="just">
              <a:lnSpc>
                <a:spcPts val="1800"/>
              </a:lnSpc>
              <a:spcBef>
                <a:spcPts val="0"/>
              </a:spcBef>
              <a:buClr>
                <a:srgbClr val="00007D"/>
              </a:buClr>
              <a:defRPr/>
            </a:pPr>
            <a:r>
              <a:rPr lang="ru-RU" altLang="ru-RU" sz="1650" b="1" dirty="0">
                <a:solidFill>
                  <a:srgbClr val="000066"/>
                </a:solidFill>
                <a:latin typeface="Arial Narrow" panose="020B0606020202030204" pitchFamily="34" charset="0"/>
              </a:rPr>
              <a:t>Выделение полос радиочастот в полосах </a:t>
            </a:r>
            <a:r>
              <a:rPr lang="ru-RU" altLang="ru-RU" sz="1650" b="1" dirty="0">
                <a:solidFill>
                  <a:srgbClr val="000066"/>
                </a:solidFill>
                <a:latin typeface="Arial Narrow" panose="020B0606020202030204" pitchFamily="34" charset="0"/>
              </a:rPr>
              <a:t>категорий </a:t>
            </a:r>
            <a:r>
              <a:rPr lang="ru-RU" altLang="ru-RU" sz="1650" b="1" dirty="0">
                <a:solidFill>
                  <a:srgbClr val="000066"/>
                </a:solidFill>
                <a:latin typeface="Arial Narrow" panose="020B0606020202030204" pitchFamily="34" charset="0"/>
              </a:rPr>
              <a:t>совместного пользования (СИ) и гражданского пользования (ГР) для РЭС гражданского назначения осуществляется ГКРЧ с учетом заключений о возможности такого выделения, представленных членами ГКРЧ</a:t>
            </a:r>
            <a:endParaRPr lang="ru-RU" sz="1650" b="1" dirty="0">
              <a:solidFill>
                <a:srgbClr val="000066"/>
              </a:solidFill>
              <a:latin typeface="Arial Narrow" panose="020B0606020202030204" pitchFamily="34" charset="0"/>
            </a:endParaRPr>
          </a:p>
        </p:txBody>
      </p:sp>
      <p:sp>
        <p:nvSpPr>
          <p:cNvPr id="28" name="Параллелограмм 27"/>
          <p:cNvSpPr/>
          <p:nvPr/>
        </p:nvSpPr>
        <p:spPr>
          <a:xfrm flipH="1">
            <a:off x="-4763" y="4752975"/>
            <a:ext cx="730251" cy="193675"/>
          </a:xfrm>
          <a:prstGeom prst="parallelogram">
            <a:avLst>
              <a:gd name="adj" fmla="val 99413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11188" y="4700588"/>
            <a:ext cx="8532812" cy="19383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lnSpc>
                <a:spcPts val="1800"/>
              </a:lnSpc>
              <a:defRPr/>
            </a:pPr>
            <a:r>
              <a:rPr lang="ru-RU" altLang="ru-RU" sz="1650" b="1" dirty="0">
                <a:solidFill>
                  <a:srgbClr val="000066"/>
                </a:solidFill>
                <a:latin typeface="Arial Narrow" panose="020B0606020202030204" pitchFamily="34" charset="0"/>
              </a:rPr>
              <a:t>Отказ в выделении пользователям радиочастотным спектром полос радиочастот для </a:t>
            </a:r>
            <a:r>
              <a:rPr lang="ru-RU" altLang="ru-RU" sz="1650" b="1" dirty="0">
                <a:solidFill>
                  <a:srgbClr val="000066"/>
                </a:solidFill>
                <a:latin typeface="Arial Narrow" panose="020B0606020202030204" pitchFamily="34" charset="0"/>
              </a:rPr>
              <a:t>РЭС </a:t>
            </a:r>
            <a:r>
              <a:rPr lang="ru-RU" altLang="ru-RU" sz="1650" b="1" dirty="0">
                <a:solidFill>
                  <a:srgbClr val="000066"/>
                </a:solidFill>
                <a:latin typeface="Arial Narrow" panose="020B0606020202030204" pitchFamily="34" charset="0"/>
              </a:rPr>
              <a:t>гражданского назначения допускается по следующим основаниям:</a:t>
            </a:r>
          </a:p>
          <a:p>
            <a:pPr indent="360000" algn="just">
              <a:lnSpc>
                <a:spcPts val="1800"/>
              </a:lnSpc>
              <a:buFontTx/>
              <a:buChar char="-"/>
              <a:defRPr/>
            </a:pPr>
            <a:r>
              <a:rPr lang="ru-RU" altLang="ru-RU" sz="1650" b="1" dirty="0">
                <a:solidFill>
                  <a:srgbClr val="000066"/>
                </a:solidFill>
                <a:latin typeface="Arial Narrow" panose="020B0606020202030204" pitchFamily="34" charset="0"/>
              </a:rPr>
              <a:t>несоответствие заявленной полосы радиочастот Таблице распределения полос частот между радиослужбами Российской Федерации;</a:t>
            </a:r>
          </a:p>
          <a:p>
            <a:pPr indent="360000" algn="just">
              <a:lnSpc>
                <a:spcPts val="1800"/>
              </a:lnSpc>
              <a:buFontTx/>
              <a:buChar char="-"/>
              <a:defRPr/>
            </a:pPr>
            <a:r>
              <a:rPr lang="ru-RU" altLang="ru-RU" sz="1650" b="1" dirty="0">
                <a:solidFill>
                  <a:srgbClr val="000066"/>
                </a:solidFill>
                <a:latin typeface="Arial Narrow" panose="020B0606020202030204" pitchFamily="34" charset="0"/>
              </a:rPr>
              <a:t>несоответствие параметров излучения и приема заявленных РЭС требованиям, нормам и национальным стандартам в области обеспечения электромагнитной совместимости РЭС;</a:t>
            </a:r>
          </a:p>
          <a:p>
            <a:pPr indent="360000" algn="just">
              <a:lnSpc>
                <a:spcPts val="1800"/>
              </a:lnSpc>
              <a:buFontTx/>
              <a:buChar char="-"/>
              <a:defRPr/>
            </a:pPr>
            <a:r>
              <a:rPr lang="ru-RU" altLang="ru-RU" sz="1650" b="1" dirty="0">
                <a:solidFill>
                  <a:srgbClr val="000066"/>
                </a:solidFill>
                <a:latin typeface="Arial Narrow" panose="020B0606020202030204" pitchFamily="34" charset="0"/>
              </a:rPr>
              <a:t>отрицательное заключение о возможности выделения полос радиочастот, представленное одним из членов ГКРЧ</a:t>
            </a:r>
            <a:endParaRPr lang="ru-RU" sz="1650" b="1" dirty="0">
              <a:solidFill>
                <a:srgbClr val="000066"/>
              </a:solidFill>
              <a:latin typeface="Arial Narrow" panose="020B0606020202030204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Рисунок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46238" y="725488"/>
            <a:ext cx="5876925" cy="6183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Рисунок 35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Овал 4"/>
          <p:cNvSpPr/>
          <p:nvPr/>
        </p:nvSpPr>
        <p:spPr>
          <a:xfrm>
            <a:off x="1543050" y="811213"/>
            <a:ext cx="5995988" cy="5948362"/>
          </a:xfrm>
          <a:prstGeom prst="ellipse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" name="Параллелограмм 7"/>
          <p:cNvSpPr/>
          <p:nvPr/>
        </p:nvSpPr>
        <p:spPr>
          <a:xfrm flipH="1">
            <a:off x="0" y="0"/>
            <a:ext cx="7894638" cy="1255713"/>
          </a:xfrm>
          <a:prstGeom prst="parallelogram">
            <a:avLst>
              <a:gd name="adj" fmla="val 9941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6350" y="125413"/>
            <a:ext cx="7516813" cy="123031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2000" dirty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Положение о Федеральной службе по надзору в сфере связи, информационных технологий и массовых коммуникаций (Роскомнадзор)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400" dirty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 (утв. Постановлением Правительства Российской Федерации от 16 марта 2009 г. N 228)</a:t>
            </a:r>
            <a:endParaRPr lang="ru-RU" sz="1400" dirty="0">
              <a:solidFill>
                <a:srgbClr val="0070C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2" name="Прямая соединительная линия 21"/>
          <p:cNvCxnSpPr/>
          <p:nvPr/>
        </p:nvCxnSpPr>
        <p:spPr>
          <a:xfrm flipH="1">
            <a:off x="-19050" y="1355725"/>
            <a:ext cx="8047038" cy="0"/>
          </a:xfrm>
          <a:prstGeom prst="line">
            <a:avLst/>
          </a:prstGeom>
          <a:ln w="1905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flipH="1" flipV="1">
            <a:off x="6659563" y="-1588"/>
            <a:ext cx="1911350" cy="1911351"/>
          </a:xfrm>
          <a:prstGeom prst="line">
            <a:avLst/>
          </a:prstGeom>
          <a:ln w="19050">
            <a:solidFill>
              <a:srgbClr val="00AEE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Параллелограмм 27"/>
          <p:cNvSpPr/>
          <p:nvPr/>
        </p:nvSpPr>
        <p:spPr>
          <a:xfrm flipH="1">
            <a:off x="-17463" y="3636963"/>
            <a:ext cx="730251" cy="193675"/>
          </a:xfrm>
          <a:prstGeom prst="parallelogram">
            <a:avLst>
              <a:gd name="adj" fmla="val 99413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98488" y="3573463"/>
            <a:ext cx="8532812" cy="2489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lnSpc>
                <a:spcPts val="1700"/>
              </a:lnSpc>
              <a:defRPr/>
            </a:pPr>
            <a:r>
              <a:rPr lang="ru-RU" sz="1650" b="1" dirty="0">
                <a:solidFill>
                  <a:srgbClr val="000066"/>
                </a:solidFill>
                <a:latin typeface="Arial Narrow" panose="020B0606020202030204" pitchFamily="34" charset="0"/>
              </a:rPr>
              <a:t>Основные полномочия, которые осуществляет Роскомнадзор:</a:t>
            </a:r>
          </a:p>
          <a:p>
            <a:pPr indent="342900" algn="just">
              <a:lnSpc>
                <a:spcPts val="1700"/>
              </a:lnSpc>
              <a:defRPr/>
            </a:pPr>
            <a:r>
              <a:rPr lang="ru-RU" sz="1650" b="1" dirty="0">
                <a:solidFill>
                  <a:srgbClr val="000066"/>
                </a:solidFill>
                <a:latin typeface="Arial Narrow" panose="020B0606020202030204" pitchFamily="34" charset="0"/>
              </a:rPr>
              <a:t>государственный контроль и надзор;</a:t>
            </a:r>
          </a:p>
          <a:p>
            <a:pPr indent="342900" algn="just">
              <a:lnSpc>
                <a:spcPts val="1700"/>
              </a:lnSpc>
              <a:defRPr/>
            </a:pPr>
            <a:r>
              <a:rPr lang="ru-RU" sz="1650" b="1" dirty="0">
                <a:solidFill>
                  <a:srgbClr val="4F81BD"/>
                </a:solidFill>
                <a:latin typeface="Arial Narrow" panose="020B0606020202030204" pitchFamily="34" charset="0"/>
              </a:rPr>
              <a:t>присвоение (назначение) радиочастот или радиочастотного канала для радиоэлектронных средств на основании решения Государственной комиссии по радиочастотам;</a:t>
            </a:r>
          </a:p>
          <a:p>
            <a:pPr indent="342900" algn="just">
              <a:lnSpc>
                <a:spcPts val="1700"/>
              </a:lnSpc>
              <a:defRPr/>
            </a:pPr>
            <a:r>
              <a:rPr lang="ru-RU" sz="1650" b="1" dirty="0">
                <a:solidFill>
                  <a:srgbClr val="000066"/>
                </a:solidFill>
                <a:latin typeface="Arial Narrow" panose="020B0606020202030204" pitchFamily="34" charset="0"/>
              </a:rPr>
              <a:t>регистрацию присвоения (назначения) радиочастот и радиочастотных каналов;</a:t>
            </a:r>
          </a:p>
          <a:p>
            <a:pPr indent="342900" algn="just">
              <a:lnSpc>
                <a:spcPts val="1700"/>
              </a:lnSpc>
              <a:defRPr/>
            </a:pPr>
            <a:r>
              <a:rPr lang="ru-RU" sz="1650" b="1" dirty="0">
                <a:solidFill>
                  <a:srgbClr val="000066"/>
                </a:solidFill>
                <a:latin typeface="Arial Narrow" panose="020B0606020202030204" pitchFamily="34" charset="0"/>
              </a:rPr>
              <a:t>лицензирование деятельности, в том числе контроль за соблюдением лицензиатами лицензионных условий и требований;</a:t>
            </a:r>
          </a:p>
          <a:p>
            <a:pPr indent="342900" algn="just">
              <a:lnSpc>
                <a:spcPts val="1700"/>
              </a:lnSpc>
              <a:defRPr/>
            </a:pPr>
            <a:r>
              <a:rPr lang="ru-RU" sz="1650" b="1" dirty="0">
                <a:solidFill>
                  <a:srgbClr val="000066"/>
                </a:solidFill>
                <a:latin typeface="Arial Narrow" panose="020B0606020202030204" pitchFamily="34" charset="0"/>
              </a:rPr>
              <a:t>присвоение позывных сигналов для опознавания радиоэлектронных средств гражданского назначения и регистрацию присвоения позывных сигналов;</a:t>
            </a:r>
          </a:p>
          <a:p>
            <a:pPr indent="342900" algn="just">
              <a:lnSpc>
                <a:spcPts val="1700"/>
              </a:lnSpc>
              <a:defRPr/>
            </a:pPr>
            <a:r>
              <a:rPr lang="ru-RU" sz="1650" b="1" dirty="0">
                <a:solidFill>
                  <a:srgbClr val="000066"/>
                </a:solidFill>
                <a:latin typeface="Arial Narrow" panose="020B0606020202030204" pitchFamily="34" charset="0"/>
              </a:rPr>
              <a:t>взаимодействует в установленном порядке с органами государственной власти иностранных государств и международными организациями в установленной сфере ведения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-19050" y="1628775"/>
            <a:ext cx="7900988" cy="16176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indent="457200" algn="just">
              <a:lnSpc>
                <a:spcPts val="1700"/>
              </a:lnSpc>
              <a:buFont typeface="Wingdings" pitchFamily="2" charset="2"/>
              <a:buNone/>
              <a:defRPr/>
            </a:pPr>
            <a:r>
              <a:rPr lang="ru-RU" sz="1600" b="1" kern="1000" dirty="0">
                <a:solidFill>
                  <a:srgbClr val="4F81BD"/>
                </a:solidFill>
                <a:latin typeface="Arial Narrow" panose="020B0606020202030204" pitchFamily="34" charset="0"/>
              </a:rPr>
              <a:t>Роскомнадзор является федеральным органом исполнительной власти, осуществляющим функции по контролю и надзору в сфере средств массовой информации, в том числе электронных, и массовых коммуникаций, </a:t>
            </a:r>
            <a:r>
              <a:rPr lang="ru-RU" sz="1600" b="1" kern="1000" dirty="0">
                <a:solidFill>
                  <a:srgbClr val="0033CC"/>
                </a:solidFill>
                <a:latin typeface="Arial Narrow" panose="020B0606020202030204" pitchFamily="34" charset="0"/>
              </a:rPr>
              <a:t>информационных технологий и связи</a:t>
            </a:r>
            <a:r>
              <a:rPr lang="ru-RU" sz="1600" b="1" kern="1000" dirty="0">
                <a:solidFill>
                  <a:srgbClr val="4F81BD"/>
                </a:solidFill>
                <a:latin typeface="Arial Narrow" panose="020B0606020202030204" pitchFamily="34" charset="0"/>
              </a:rPr>
              <a:t>, функции по контролю и надзору за соответствием обработки персональных данных требованиям законодательства Российской Федерации в области персональных данных, а также функции по </a:t>
            </a:r>
            <a:r>
              <a:rPr lang="ru-RU" sz="1600" b="1" kern="1000" dirty="0">
                <a:solidFill>
                  <a:srgbClr val="0033CC"/>
                </a:solidFill>
                <a:latin typeface="Arial Narrow" panose="020B0606020202030204" pitchFamily="34" charset="0"/>
              </a:rPr>
              <a:t>организации деятельности радиочастотной службы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Рисунок 1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46238" y="725488"/>
            <a:ext cx="5876925" cy="6183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Рисунок 35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9144000" cy="685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Овал 4"/>
          <p:cNvSpPr/>
          <p:nvPr/>
        </p:nvSpPr>
        <p:spPr>
          <a:xfrm>
            <a:off x="1543050" y="811213"/>
            <a:ext cx="5995988" cy="5948362"/>
          </a:xfrm>
          <a:prstGeom prst="ellipse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" name="Параллелограмм 7"/>
          <p:cNvSpPr/>
          <p:nvPr/>
        </p:nvSpPr>
        <p:spPr>
          <a:xfrm flipH="1">
            <a:off x="0" y="0"/>
            <a:ext cx="7894638" cy="1255713"/>
          </a:xfrm>
          <a:prstGeom prst="parallelogram">
            <a:avLst>
              <a:gd name="adj" fmla="val 9941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6350" y="125413"/>
            <a:ext cx="7158038" cy="246221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2000" dirty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Порядок проведения экспертизы возможности использования заявленных РЭС и их электромагнитной совместимости с действующими и планируемыми для использования РЭС, рассмотрения материалов и принятия решений о присвоении (назначении) радиочастот или радиочастотных каналов в пределах выделенных полос радиочастот</a:t>
            </a:r>
            <a:br>
              <a:rPr lang="ru-RU" altLang="ru-RU" sz="2000" dirty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altLang="ru-RU" sz="1400" dirty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(утв. решением ГКРЧ от 20.12.2011 № 11-13-02)</a:t>
            </a:r>
            <a:endParaRPr lang="ru-RU" sz="1400" dirty="0">
              <a:solidFill>
                <a:srgbClr val="0070C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2" name="Прямая соединительная линия 21"/>
          <p:cNvCxnSpPr/>
          <p:nvPr/>
        </p:nvCxnSpPr>
        <p:spPr>
          <a:xfrm flipH="1">
            <a:off x="-41275" y="2579688"/>
            <a:ext cx="9164638" cy="0"/>
          </a:xfrm>
          <a:prstGeom prst="line">
            <a:avLst/>
          </a:prstGeom>
          <a:ln w="1905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flipH="1" flipV="1">
            <a:off x="6659563" y="-1588"/>
            <a:ext cx="1911350" cy="1911351"/>
          </a:xfrm>
          <a:prstGeom prst="line">
            <a:avLst/>
          </a:prstGeom>
          <a:ln w="19050">
            <a:solidFill>
              <a:srgbClr val="00AEE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Параллелограмм 27"/>
          <p:cNvSpPr/>
          <p:nvPr/>
        </p:nvSpPr>
        <p:spPr>
          <a:xfrm flipH="1">
            <a:off x="-9525" y="2684463"/>
            <a:ext cx="730250" cy="193675"/>
          </a:xfrm>
          <a:prstGeom prst="parallelogram">
            <a:avLst>
              <a:gd name="adj" fmla="val 99413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06425" y="2619375"/>
            <a:ext cx="8532813" cy="11176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lnSpc>
                <a:spcPts val="1600"/>
              </a:lnSpc>
              <a:defRPr/>
            </a:pPr>
            <a:r>
              <a:rPr lang="ru-RU" sz="1650" b="1" dirty="0">
                <a:solidFill>
                  <a:srgbClr val="000066"/>
                </a:solidFill>
                <a:latin typeface="Arial Narrow" panose="020B0606020202030204" pitchFamily="34" charset="0"/>
              </a:rPr>
              <a:t>Присвоение (назначение) радиочастот или радиочастотных каналов для РЭС гражданского назначения осуществляет </a:t>
            </a:r>
            <a:r>
              <a:rPr lang="ru-RU" sz="1650" b="1" dirty="0" err="1">
                <a:solidFill>
                  <a:srgbClr val="000066"/>
                </a:solidFill>
                <a:latin typeface="Arial Narrow" panose="020B0606020202030204" pitchFamily="34" charset="0"/>
              </a:rPr>
              <a:t>Роскомнадзор</a:t>
            </a:r>
            <a:r>
              <a:rPr lang="ru-RU" sz="1650" b="1" dirty="0">
                <a:solidFill>
                  <a:srgbClr val="000066"/>
                </a:solidFill>
                <a:latin typeface="Arial Narrow" panose="020B0606020202030204" pitchFamily="34" charset="0"/>
              </a:rPr>
              <a:t> на </a:t>
            </a:r>
            <a:r>
              <a:rPr lang="ru-RU" sz="1650" b="1" dirty="0">
                <a:solidFill>
                  <a:srgbClr val="000066"/>
                </a:solidFill>
                <a:latin typeface="Arial Narrow" panose="020B0606020202030204" pitchFamily="34" charset="0"/>
              </a:rPr>
              <a:t>основании решений ГКРЧ о выделении полос радиочастот, заявлений граждан Российской Федерации или заявлений российских юридических лиц</a:t>
            </a:r>
            <a:r>
              <a:rPr lang="ru-RU" sz="1650" b="1" dirty="0">
                <a:solidFill>
                  <a:srgbClr val="000066"/>
                </a:solidFill>
                <a:latin typeface="Arial Narrow" panose="020B0606020202030204" pitchFamily="34" charset="0"/>
              </a:rPr>
              <a:t>, </a:t>
            </a:r>
            <a:r>
              <a:rPr lang="ru-RU" sz="1650" b="1" dirty="0">
                <a:solidFill>
                  <a:srgbClr val="000066"/>
                </a:solidFill>
                <a:latin typeface="Arial Narrow" panose="020B0606020202030204" pitchFamily="34" charset="0"/>
              </a:rPr>
              <a:t>с учетом результатов экспертизы ЭМС, проводимой радиочастотной службой (ФГУП «ГРЧЦ</a:t>
            </a:r>
            <a:r>
              <a:rPr lang="ru-RU" sz="1650" b="1" dirty="0">
                <a:solidFill>
                  <a:srgbClr val="000066"/>
                </a:solidFill>
                <a:latin typeface="Arial Narrow" panose="020B0606020202030204" pitchFamily="34" charset="0"/>
              </a:rPr>
              <a:t>»)</a:t>
            </a:r>
            <a:endParaRPr lang="ru-RU" sz="1650" b="1" dirty="0">
              <a:solidFill>
                <a:srgbClr val="000066"/>
              </a:solidFill>
              <a:latin typeface="Arial Narrow" panose="020B0606020202030204" pitchFamily="34" charset="0"/>
            </a:endParaRPr>
          </a:p>
        </p:txBody>
      </p:sp>
      <p:sp>
        <p:nvSpPr>
          <p:cNvPr id="14" name="Параллелограмм 13"/>
          <p:cNvSpPr/>
          <p:nvPr/>
        </p:nvSpPr>
        <p:spPr>
          <a:xfrm flipH="1">
            <a:off x="6350" y="3733800"/>
            <a:ext cx="730250" cy="193675"/>
          </a:xfrm>
          <a:prstGeom prst="parallelogram">
            <a:avLst>
              <a:gd name="adj" fmla="val 99413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85788" y="4313238"/>
            <a:ext cx="8532812" cy="23479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lnSpc>
                <a:spcPts val="1600"/>
              </a:lnSpc>
              <a:defRPr/>
            </a:pPr>
            <a:r>
              <a:rPr lang="ru-RU" sz="1650" b="1" dirty="0">
                <a:solidFill>
                  <a:srgbClr val="000066"/>
                </a:solidFill>
                <a:latin typeface="Arial Narrow" panose="020B0606020202030204" pitchFamily="34" charset="0"/>
              </a:rPr>
              <a:t>В целях получения результатов экспертизы ЭМС организация радиочастотной службы (ФГУП «ГРЧЦ») проводит следующие основные виды работ:</a:t>
            </a:r>
          </a:p>
          <a:p>
            <a:pPr indent="342900" algn="just">
              <a:lnSpc>
                <a:spcPts val="1600"/>
              </a:lnSpc>
              <a:defRPr/>
            </a:pPr>
            <a:r>
              <a:rPr lang="ru-RU" sz="1650" b="1" dirty="0">
                <a:solidFill>
                  <a:srgbClr val="000066"/>
                </a:solidFill>
                <a:latin typeface="Arial Narrow" panose="020B0606020202030204" pitchFamily="34" charset="0"/>
              </a:rPr>
              <a:t>расчет ЭМС заявленных РЭС с действующими и планируемыми для использования РЭС гражданского назначения и РЭС иностранных государств;</a:t>
            </a:r>
          </a:p>
          <a:p>
            <a:pPr indent="342900" algn="just">
              <a:lnSpc>
                <a:spcPts val="1600"/>
              </a:lnSpc>
              <a:defRPr/>
            </a:pPr>
            <a:r>
              <a:rPr lang="ru-RU" sz="1650" b="1" dirty="0">
                <a:solidFill>
                  <a:srgbClr val="000066"/>
                </a:solidFill>
                <a:latin typeface="Arial Narrow" panose="020B0606020202030204" pitchFamily="34" charset="0"/>
              </a:rPr>
              <a:t>определение необходимости проведения процедуры международной правовой защиты использования присвоений (назначений) радиочастот или радиочастотных каналов;</a:t>
            </a:r>
          </a:p>
          <a:p>
            <a:pPr indent="342900" algn="just">
              <a:lnSpc>
                <a:spcPts val="1600"/>
              </a:lnSpc>
              <a:defRPr/>
            </a:pPr>
            <a:r>
              <a:rPr lang="ru-RU" sz="1650" b="1" dirty="0">
                <a:solidFill>
                  <a:srgbClr val="000066"/>
                </a:solidFill>
                <a:latin typeface="Arial Narrow" panose="020B0606020202030204" pitchFamily="34" charset="0"/>
              </a:rPr>
              <a:t>проведение согласования запрашиваемых радиочастот  или радиочастотных каналов для РЭС гражданского назначения и их ЭМС с действующими и планируемыми для использования РЭС, обеспечивающими связь для нужд органов государственной власти, нужд обороны страны, безопасности государства и обеспечения правопорядка (Минобороны России, ФСО России, ФСБ России)</a:t>
            </a:r>
          </a:p>
        </p:txBody>
      </p:sp>
      <p:sp>
        <p:nvSpPr>
          <p:cNvPr id="17" name="Параллелограмм 16"/>
          <p:cNvSpPr/>
          <p:nvPr/>
        </p:nvSpPr>
        <p:spPr>
          <a:xfrm flipH="1">
            <a:off x="-9525" y="4313238"/>
            <a:ext cx="730250" cy="193675"/>
          </a:xfrm>
          <a:prstGeom prst="parallelogram">
            <a:avLst>
              <a:gd name="adj" fmla="val 99413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90550" y="3754438"/>
            <a:ext cx="8532813" cy="5286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lnSpc>
                <a:spcPts val="1700"/>
              </a:lnSpc>
              <a:defRPr/>
            </a:pPr>
            <a:r>
              <a:rPr lang="ru-RU" sz="1650" b="1" dirty="0">
                <a:solidFill>
                  <a:srgbClr val="000066"/>
                </a:solidFill>
                <a:latin typeface="Arial Narrow" panose="020B0606020202030204" pitchFamily="34" charset="0"/>
              </a:rPr>
              <a:t>Присвоение (назначение) радиочастот или радиочастотных каналов осуществляется на 10 лет или меньший заявленный срок</a:t>
            </a:r>
            <a:endParaRPr lang="ru-RU" sz="1650" b="1" dirty="0">
              <a:solidFill>
                <a:srgbClr val="000066"/>
              </a:solidFill>
              <a:latin typeface="Arial Narrow" panose="020B0606020202030204" pitchFamily="34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Прямая соединительная линия 11"/>
          <p:cNvCxnSpPr/>
          <p:nvPr/>
        </p:nvCxnSpPr>
        <p:spPr>
          <a:xfrm flipH="1" flipV="1">
            <a:off x="6659563" y="-1588"/>
            <a:ext cx="1911350" cy="1911351"/>
          </a:xfrm>
          <a:prstGeom prst="line">
            <a:avLst/>
          </a:prstGeom>
          <a:ln w="19050">
            <a:solidFill>
              <a:srgbClr val="00AEE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291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88913"/>
            <a:ext cx="9144000" cy="652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Рисунок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46238" y="725488"/>
            <a:ext cx="5876925" cy="6183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Рисунок 35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6513" y="53975"/>
            <a:ext cx="9144001" cy="685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Овал 4"/>
          <p:cNvSpPr/>
          <p:nvPr/>
        </p:nvSpPr>
        <p:spPr>
          <a:xfrm>
            <a:off x="1633538" y="811213"/>
            <a:ext cx="5995987" cy="5948362"/>
          </a:xfrm>
          <a:prstGeom prst="ellipse">
            <a:avLst/>
          </a:prstGeom>
          <a:solidFill>
            <a:schemeClr val="bg1">
              <a:alpha val="89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8" name="Параллелограмм 7"/>
          <p:cNvSpPr/>
          <p:nvPr/>
        </p:nvSpPr>
        <p:spPr>
          <a:xfrm flipH="1">
            <a:off x="0" y="1588"/>
            <a:ext cx="7894638" cy="1255712"/>
          </a:xfrm>
          <a:prstGeom prst="parallelogram">
            <a:avLst>
              <a:gd name="adj" fmla="val 9941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 flipH="1" flipV="1">
            <a:off x="6583363" y="-47625"/>
            <a:ext cx="1911350" cy="1911350"/>
          </a:xfrm>
          <a:prstGeom prst="line">
            <a:avLst/>
          </a:prstGeom>
          <a:ln w="19050">
            <a:solidFill>
              <a:srgbClr val="00AEE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319" name="Рисунок 14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3863" y="1439863"/>
            <a:ext cx="1247775" cy="164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Скругленный прямоугольник 4"/>
          <p:cNvSpPr/>
          <p:nvPr/>
        </p:nvSpPr>
        <p:spPr>
          <a:xfrm>
            <a:off x="197079" y="3722035"/>
            <a:ext cx="1591180" cy="453572"/>
          </a:xfrm>
          <a:prstGeom prst="rect">
            <a:avLst/>
          </a:prstGeom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lIns="49530" tIns="49530" rIns="49530" bIns="49530" spcCol="1270" anchor="ctr"/>
          <a:lstStyle/>
          <a:p>
            <a:pPr algn="ctr" defTabSz="577850">
              <a:lnSpc>
                <a:spcPct val="90000"/>
              </a:lnSpc>
              <a:defRPr/>
            </a:pPr>
            <a:endParaRPr kumimoji="1" lang="ru-RU" sz="1200" b="1" dirty="0">
              <a:solidFill>
                <a:srgbClr val="0070C0"/>
              </a:solidFill>
              <a:latin typeface="Arial" charset="0"/>
              <a:ea typeface="Arial Narrow" pitchFamily="34" charset="0"/>
              <a:cs typeface="Arial" charset="0"/>
            </a:endParaRPr>
          </a:p>
        </p:txBody>
      </p:sp>
      <p:grpSp>
        <p:nvGrpSpPr>
          <p:cNvPr id="13323" name="Группа 18"/>
          <p:cNvGrpSpPr>
            <a:grpSpLocks/>
          </p:cNvGrpSpPr>
          <p:nvPr/>
        </p:nvGrpSpPr>
        <p:grpSpPr bwMode="auto">
          <a:xfrm>
            <a:off x="2622550" y="2071688"/>
            <a:ext cx="647700" cy="352425"/>
            <a:chOff x="2088482" y="651759"/>
            <a:chExt cx="647821" cy="352664"/>
          </a:xfrm>
        </p:grpSpPr>
        <p:sp>
          <p:nvSpPr>
            <p:cNvPr id="20" name="Стрелка вправо 19"/>
            <p:cNvSpPr/>
            <p:nvPr/>
          </p:nvSpPr>
          <p:spPr>
            <a:xfrm>
              <a:off x="2088482" y="651759"/>
              <a:ext cx="647821" cy="352664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2">
              <a:scrgbClr r="0" g="0" b="0"/>
            </a:fillRef>
            <a:effect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21" name="Стрелка вправо 4"/>
            <p:cNvSpPr/>
            <p:nvPr/>
          </p:nvSpPr>
          <p:spPr>
            <a:xfrm>
              <a:off x="2088482" y="721656"/>
              <a:ext cx="541439" cy="21286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lIns="0" tIns="0" rIns="0" bIns="0" spcCol="1270" anchor="ctr"/>
            <a:lstStyle/>
            <a:p>
              <a:pPr algn="ctr" defTabSz="66675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1500" dirty="0"/>
            </a:p>
          </p:txBody>
        </p:sp>
      </p:grpSp>
      <p:sp>
        <p:nvSpPr>
          <p:cNvPr id="29" name="Скругленный прямоугольник 28"/>
          <p:cNvSpPr/>
          <p:nvPr/>
        </p:nvSpPr>
        <p:spPr>
          <a:xfrm>
            <a:off x="3473353" y="1608295"/>
            <a:ext cx="1506760" cy="1381646"/>
          </a:xfrm>
          <a:prstGeom prst="roundRect">
            <a:avLst>
              <a:gd name="adj" fmla="val 18667"/>
            </a:avLst>
          </a:pr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/>
          <a:lstStyle/>
          <a:p>
            <a:pPr marL="266700" algn="ctr" defTabSz="533400">
              <a:lnSpc>
                <a:spcPct val="90000"/>
              </a:lnSpc>
              <a:spcAft>
                <a:spcPct val="35000"/>
              </a:spcAft>
              <a:defRPr/>
            </a:pPr>
            <a:endParaRPr kumimoji="1" lang="ru-RU" sz="1200" b="1" dirty="0">
              <a:solidFill>
                <a:srgbClr val="0070C0"/>
              </a:solidFill>
              <a:latin typeface="Arial" charset="0"/>
              <a:ea typeface="Arial Narrow" pitchFamily="34" charset="0"/>
              <a:cs typeface="Arial" charset="0"/>
            </a:endParaRPr>
          </a:p>
          <a:p>
            <a:pPr marL="266700" algn="ctr" defTabSz="533400">
              <a:lnSpc>
                <a:spcPct val="90000"/>
              </a:lnSpc>
              <a:spcAft>
                <a:spcPct val="35000"/>
              </a:spcAft>
              <a:defRPr/>
            </a:pPr>
            <a:endParaRPr kumimoji="1" lang="ru-RU" sz="1200" b="1" dirty="0">
              <a:solidFill>
                <a:srgbClr val="0070C0"/>
              </a:solidFill>
              <a:latin typeface="Arial" charset="0"/>
              <a:ea typeface="Arial Narrow" pitchFamily="34" charset="0"/>
              <a:cs typeface="Arial" charset="0"/>
            </a:endParaRPr>
          </a:p>
          <a:p>
            <a:pPr defTabSz="533400">
              <a:lnSpc>
                <a:spcPct val="90000"/>
              </a:lnSpc>
              <a:spcAft>
                <a:spcPct val="35000"/>
              </a:spcAft>
              <a:defRPr/>
            </a:pPr>
            <a:r>
              <a:rPr kumimoji="1" lang="ru-RU" sz="1200" b="1" dirty="0">
                <a:solidFill>
                  <a:srgbClr val="0070C0"/>
                </a:solidFill>
                <a:latin typeface="Arial" charset="0"/>
                <a:ea typeface="Arial Narrow" pitchFamily="34" charset="0"/>
                <a:cs typeface="Arial" charset="0"/>
              </a:rPr>
              <a:t>Роскомнадзор</a:t>
            </a:r>
          </a:p>
        </p:txBody>
      </p:sp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6" cstate="print"/>
          <a:srcRect l="14432" t="6158" r="15802" b="7892"/>
          <a:stretch>
            <a:fillRect/>
          </a:stretch>
        </p:blipFill>
        <p:spPr bwMode="auto">
          <a:xfrm>
            <a:off x="3276600" y="1052513"/>
            <a:ext cx="725488" cy="79533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ctr" rotWithShape="0">
              <a:schemeClr val="tx1">
                <a:alpha val="40000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8" name="Рисунок 32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92275" y="3933825"/>
            <a:ext cx="1900238" cy="2497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" name="Скругленный прямоугольник 39"/>
          <p:cNvSpPr/>
          <p:nvPr/>
        </p:nvSpPr>
        <p:spPr>
          <a:xfrm>
            <a:off x="4289351" y="4267051"/>
            <a:ext cx="1872208" cy="1656183"/>
          </a:xfrm>
          <a:prstGeom prst="roundRect">
            <a:avLst>
              <a:gd name="adj" fmla="val 18667"/>
            </a:avLst>
          </a:pr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/>
          <a:lstStyle/>
          <a:p>
            <a:pPr marL="266700" algn="ctr" defTabSz="533400">
              <a:lnSpc>
                <a:spcPct val="90000"/>
              </a:lnSpc>
              <a:spcAft>
                <a:spcPct val="35000"/>
              </a:spcAft>
              <a:defRPr/>
            </a:pPr>
            <a:endParaRPr kumimoji="1" lang="ru-RU" sz="1200" b="1" dirty="0">
              <a:solidFill>
                <a:srgbClr val="0070C0"/>
              </a:solidFill>
              <a:latin typeface="Arial" charset="0"/>
              <a:ea typeface="Arial Narrow" pitchFamily="34" charset="0"/>
              <a:cs typeface="Arial" charset="0"/>
            </a:endParaRPr>
          </a:p>
          <a:p>
            <a:pPr marL="266700" algn="ctr" defTabSz="533400">
              <a:lnSpc>
                <a:spcPct val="90000"/>
              </a:lnSpc>
              <a:spcAft>
                <a:spcPct val="35000"/>
              </a:spcAft>
              <a:defRPr/>
            </a:pPr>
            <a:endParaRPr kumimoji="1" lang="ru-RU" sz="1200" b="1" dirty="0">
              <a:solidFill>
                <a:srgbClr val="0070C0"/>
              </a:solidFill>
              <a:latin typeface="Arial" charset="0"/>
              <a:ea typeface="Arial Narrow" pitchFamily="34" charset="0"/>
              <a:cs typeface="Arial" charset="0"/>
            </a:endParaRPr>
          </a:p>
          <a:p>
            <a:pPr defTabSz="533400">
              <a:lnSpc>
                <a:spcPct val="90000"/>
              </a:lnSpc>
              <a:spcAft>
                <a:spcPct val="35000"/>
              </a:spcAft>
              <a:defRPr/>
            </a:pPr>
            <a:endParaRPr kumimoji="1" lang="ru-RU" sz="1200" b="1" dirty="0">
              <a:solidFill>
                <a:srgbClr val="0070C0"/>
              </a:solidFill>
              <a:latin typeface="Arial" charset="0"/>
              <a:ea typeface="Arial Narrow" pitchFamily="34" charset="0"/>
              <a:cs typeface="Arial" charset="0"/>
            </a:endParaRPr>
          </a:p>
          <a:p>
            <a:pPr algn="ctr" defTabSz="533400">
              <a:lnSpc>
                <a:spcPct val="90000"/>
              </a:lnSpc>
              <a:spcAft>
                <a:spcPct val="35000"/>
              </a:spcAft>
              <a:defRPr/>
            </a:pPr>
            <a:r>
              <a:rPr kumimoji="1" lang="ru-RU" sz="1400" b="1" dirty="0">
                <a:solidFill>
                  <a:srgbClr val="0070C0"/>
                </a:solidFill>
                <a:latin typeface="Arial" charset="0"/>
                <a:ea typeface="Arial Narrow" pitchFamily="34" charset="0"/>
                <a:cs typeface="Arial" charset="0"/>
              </a:rPr>
              <a:t>Роскомнадзор</a:t>
            </a:r>
          </a:p>
        </p:txBody>
      </p:sp>
      <p:pic>
        <p:nvPicPr>
          <p:cNvPr id="41" name="Picture 2"/>
          <p:cNvPicPr>
            <a:picLocks noChangeAspect="1" noChangeArrowheads="1"/>
          </p:cNvPicPr>
          <p:nvPr/>
        </p:nvPicPr>
        <p:blipFill>
          <a:blip r:embed="rId6" cstate="print"/>
          <a:srcRect l="14432" t="6158" r="15802" b="7892"/>
          <a:stretch>
            <a:fillRect/>
          </a:stretch>
        </p:blipFill>
        <p:spPr bwMode="auto">
          <a:xfrm>
            <a:off x="3929063" y="3644900"/>
            <a:ext cx="928687" cy="101917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ctr" rotWithShape="0">
              <a:schemeClr val="tx1">
                <a:alpha val="40000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33" name="TextBox 20"/>
          <p:cNvSpPr txBox="1">
            <a:spLocks noChangeArrowheads="1"/>
          </p:cNvSpPr>
          <p:nvPr/>
        </p:nvSpPr>
        <p:spPr bwMode="auto">
          <a:xfrm>
            <a:off x="250825" y="4984750"/>
            <a:ext cx="1908175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1100" b="1" dirty="0"/>
              <a:t> </a:t>
            </a:r>
            <a:r>
              <a:rPr kumimoji="1" lang="ru-RU" altLang="ru-RU" sz="1200" b="1" dirty="0">
                <a:solidFill>
                  <a:srgbClr val="0070C0"/>
                </a:solidFill>
                <a:ea typeface="Arial Narrow" pitchFamily="34" charset="0"/>
                <a:cs typeface="Arial" charset="0"/>
              </a:rPr>
              <a:t> </a:t>
            </a:r>
            <a:r>
              <a:rPr kumimoji="1" lang="ru-RU" altLang="ru-RU" sz="1600" b="1" dirty="0">
                <a:solidFill>
                  <a:srgbClr val="1F497D"/>
                </a:solidFill>
                <a:ea typeface="Arial Narrow" pitchFamily="34" charset="0"/>
                <a:cs typeface="Arial" charset="0"/>
              </a:rPr>
              <a:t>с 30 июня </a:t>
            </a:r>
            <a:r>
              <a:rPr kumimoji="1" lang="ru-RU" altLang="ru-RU" sz="1600" b="1" dirty="0" smtClean="0">
                <a:solidFill>
                  <a:srgbClr val="1F497D"/>
                </a:solidFill>
                <a:ea typeface="Arial Narrow" pitchFamily="34" charset="0"/>
                <a:cs typeface="Arial" charset="0"/>
              </a:rPr>
              <a:t>2015 </a:t>
            </a:r>
            <a:r>
              <a:rPr kumimoji="1" lang="ru-RU" altLang="ru-RU" sz="1600" b="1" dirty="0">
                <a:solidFill>
                  <a:srgbClr val="1F497D"/>
                </a:solidFill>
                <a:ea typeface="Arial Narrow" pitchFamily="34" charset="0"/>
                <a:cs typeface="Arial" charset="0"/>
              </a:rPr>
              <a:t>г</a:t>
            </a:r>
          </a:p>
          <a:p>
            <a:pPr algn="ctr"/>
            <a:r>
              <a:rPr kumimoji="1" lang="ru-RU" altLang="ru-RU" sz="1600" b="1" dirty="0">
                <a:solidFill>
                  <a:srgbClr val="1F497D"/>
                </a:solidFill>
                <a:ea typeface="Arial Narrow" pitchFamily="34" charset="0"/>
                <a:cs typeface="Arial" charset="0"/>
              </a:rPr>
              <a:t>(решение ГКРЧ № 15-33-08)</a:t>
            </a:r>
          </a:p>
        </p:txBody>
      </p:sp>
      <p:pic>
        <p:nvPicPr>
          <p:cNvPr id="13334" name="Picture 7" descr="D:\work\Бочарову\14\File - TXT (4)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812925" y="1985963"/>
            <a:ext cx="654050" cy="65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" name="Скругленный прямоугольник 4"/>
          <p:cNvSpPr/>
          <p:nvPr/>
        </p:nvSpPr>
        <p:spPr>
          <a:xfrm>
            <a:off x="1646238" y="2854774"/>
            <a:ext cx="1591180" cy="790249"/>
          </a:xfrm>
          <a:prstGeom prst="rect">
            <a:avLst/>
          </a:prstGeom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lIns="49530" tIns="49530" rIns="49530" bIns="49530" spcCol="1270" anchor="ctr"/>
          <a:lstStyle/>
          <a:p>
            <a:pPr algn="ctr" defTabSz="577850">
              <a:lnSpc>
                <a:spcPct val="90000"/>
              </a:lnSpc>
              <a:defRPr/>
            </a:pPr>
            <a:r>
              <a:rPr kumimoji="1" lang="ru-RU" sz="1200" b="1" dirty="0">
                <a:solidFill>
                  <a:schemeClr val="tx1"/>
                </a:solidFill>
                <a:latin typeface="Arial" charset="0"/>
                <a:ea typeface="Arial Narrow" pitchFamily="34" charset="0"/>
                <a:cs typeface="Arial" charset="0"/>
              </a:rPr>
              <a:t>Заявление,</a:t>
            </a:r>
          </a:p>
          <a:p>
            <a:pPr algn="ctr" defTabSz="577850">
              <a:lnSpc>
                <a:spcPct val="90000"/>
              </a:lnSpc>
              <a:defRPr/>
            </a:pPr>
            <a:r>
              <a:rPr kumimoji="1" lang="ru-RU" sz="1200" b="1" dirty="0">
                <a:solidFill>
                  <a:schemeClr val="tx1"/>
                </a:solidFill>
                <a:latin typeface="Arial" charset="0"/>
                <a:ea typeface="Arial Narrow" pitchFamily="34" charset="0"/>
                <a:cs typeface="Arial" charset="0"/>
              </a:rPr>
              <a:t>заявляемый срок присвоения 10 лет</a:t>
            </a:r>
          </a:p>
          <a:p>
            <a:pPr algn="ctr" defTabSz="577850">
              <a:lnSpc>
                <a:spcPct val="90000"/>
              </a:lnSpc>
              <a:defRPr/>
            </a:pPr>
            <a:endParaRPr kumimoji="1" lang="ru-RU" sz="1200" b="1" dirty="0">
              <a:solidFill>
                <a:srgbClr val="0070C0"/>
              </a:solidFill>
              <a:latin typeface="Arial" charset="0"/>
              <a:ea typeface="Arial Narrow" pitchFamily="34" charset="0"/>
              <a:cs typeface="Arial" charset="0"/>
            </a:endParaRPr>
          </a:p>
        </p:txBody>
      </p:sp>
      <p:grpSp>
        <p:nvGrpSpPr>
          <p:cNvPr id="13338" name="Группа 59"/>
          <p:cNvGrpSpPr>
            <a:grpSpLocks/>
          </p:cNvGrpSpPr>
          <p:nvPr/>
        </p:nvGrpSpPr>
        <p:grpSpPr bwMode="auto">
          <a:xfrm>
            <a:off x="5321300" y="2063750"/>
            <a:ext cx="647700" cy="352425"/>
            <a:chOff x="2088482" y="651759"/>
            <a:chExt cx="647821" cy="352664"/>
          </a:xfrm>
        </p:grpSpPr>
        <p:sp>
          <p:nvSpPr>
            <p:cNvPr id="61" name="Стрелка вправо 60"/>
            <p:cNvSpPr/>
            <p:nvPr/>
          </p:nvSpPr>
          <p:spPr>
            <a:xfrm>
              <a:off x="2088482" y="651759"/>
              <a:ext cx="647821" cy="352664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2">
              <a:scrgbClr r="0" g="0" b="0"/>
            </a:fillRef>
            <a:effect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62" name="Стрелка вправо 4"/>
            <p:cNvSpPr/>
            <p:nvPr/>
          </p:nvSpPr>
          <p:spPr>
            <a:xfrm>
              <a:off x="2088482" y="721656"/>
              <a:ext cx="541439" cy="21286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lIns="0" tIns="0" rIns="0" bIns="0" spcCol="1270" anchor="ctr"/>
            <a:lstStyle/>
            <a:p>
              <a:pPr algn="ctr" defTabSz="66675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1500" dirty="0"/>
            </a:p>
          </p:txBody>
        </p:sp>
      </p:grpSp>
      <p:sp>
        <p:nvSpPr>
          <p:cNvPr id="66" name="Скругленный прямоугольник 4"/>
          <p:cNvSpPr/>
          <p:nvPr/>
        </p:nvSpPr>
        <p:spPr>
          <a:xfrm>
            <a:off x="6288770" y="2033840"/>
            <a:ext cx="1591180" cy="698602"/>
          </a:xfrm>
          <a:prstGeom prst="rect">
            <a:avLst/>
          </a:prstGeom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lIns="49530" tIns="49530" rIns="49530" bIns="49530" spcCol="1270" anchor="ctr"/>
          <a:lstStyle/>
          <a:p>
            <a:pPr algn="ctr" defTabSz="577850">
              <a:lnSpc>
                <a:spcPct val="90000"/>
              </a:lnSpc>
              <a:defRPr/>
            </a:pPr>
            <a:r>
              <a:rPr kumimoji="1" lang="ru-RU" sz="1200" b="1" dirty="0">
                <a:solidFill>
                  <a:schemeClr val="tx1"/>
                </a:solidFill>
                <a:latin typeface="Arial" charset="0"/>
                <a:ea typeface="Arial Narrow" pitchFamily="34" charset="0"/>
                <a:cs typeface="Arial" charset="0"/>
              </a:rPr>
              <a:t>Разрешение,</a:t>
            </a:r>
          </a:p>
          <a:p>
            <a:pPr algn="ctr" defTabSz="577850">
              <a:lnSpc>
                <a:spcPct val="90000"/>
              </a:lnSpc>
              <a:defRPr/>
            </a:pPr>
            <a:r>
              <a:rPr kumimoji="1" lang="ru-RU" sz="1200" b="1" dirty="0">
                <a:solidFill>
                  <a:schemeClr val="tx1"/>
                </a:solidFill>
                <a:latin typeface="Arial" charset="0"/>
                <a:ea typeface="Arial Narrow" pitchFamily="34" charset="0"/>
                <a:cs typeface="Arial" charset="0"/>
              </a:rPr>
              <a:t>с</a:t>
            </a:r>
            <a:r>
              <a:rPr kumimoji="1" lang="ru-RU" sz="1200" b="1" dirty="0">
                <a:solidFill>
                  <a:schemeClr val="tx1"/>
                </a:solidFill>
                <a:latin typeface="Arial" charset="0"/>
                <a:ea typeface="Arial Narrow" pitchFamily="34" charset="0"/>
                <a:cs typeface="Arial" charset="0"/>
              </a:rPr>
              <a:t>рок действия</a:t>
            </a:r>
          </a:p>
          <a:p>
            <a:pPr algn="ctr" defTabSz="577850">
              <a:lnSpc>
                <a:spcPct val="90000"/>
              </a:lnSpc>
              <a:defRPr/>
            </a:pPr>
            <a:r>
              <a:rPr kumimoji="1" lang="ru-RU" sz="1200" b="1" dirty="0">
                <a:solidFill>
                  <a:schemeClr val="tx1"/>
                </a:solidFill>
                <a:latin typeface="Arial" charset="0"/>
                <a:ea typeface="Arial Narrow" pitchFamily="34" charset="0"/>
                <a:cs typeface="Arial" charset="0"/>
              </a:rPr>
              <a:t> 10 лет  </a:t>
            </a:r>
            <a:endParaRPr kumimoji="1" lang="ru-RU" sz="1200" b="1" dirty="0">
              <a:solidFill>
                <a:schemeClr val="tx1"/>
              </a:solidFill>
              <a:latin typeface="Arial" charset="0"/>
              <a:ea typeface="Arial Narrow" pitchFamily="34" charset="0"/>
              <a:cs typeface="Arial" charset="0"/>
            </a:endParaRPr>
          </a:p>
        </p:txBody>
      </p:sp>
      <p:pic>
        <p:nvPicPr>
          <p:cNvPr id="13342" name="Изображение 48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86125" y="4781550"/>
            <a:ext cx="906463" cy="747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43" name="Изображение 48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297613" y="4816475"/>
            <a:ext cx="908050" cy="74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Скругленный прямоугольник 4"/>
          <p:cNvSpPr/>
          <p:nvPr/>
        </p:nvSpPr>
        <p:spPr>
          <a:xfrm>
            <a:off x="2893219" y="5725129"/>
            <a:ext cx="1591180" cy="1016239"/>
          </a:xfrm>
          <a:prstGeom prst="rect">
            <a:avLst/>
          </a:prstGeom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lIns="49530" tIns="49530" rIns="49530" bIns="49530" spcCol="1270" anchor="ctr"/>
          <a:lstStyle/>
          <a:p>
            <a:pPr algn="ctr" defTabSz="577850">
              <a:lnSpc>
                <a:spcPct val="90000"/>
              </a:lnSpc>
              <a:defRPr/>
            </a:pPr>
            <a:r>
              <a:rPr kumimoji="1" lang="ru-RU" sz="1200" b="1" dirty="0">
                <a:solidFill>
                  <a:schemeClr val="tx1"/>
                </a:solidFill>
                <a:latin typeface="Arial" charset="0"/>
                <a:ea typeface="Arial Narrow" pitchFamily="34" charset="0"/>
                <a:cs typeface="Arial" charset="0"/>
              </a:rPr>
              <a:t>Заявление,</a:t>
            </a:r>
          </a:p>
          <a:p>
            <a:pPr algn="ctr" defTabSz="577850">
              <a:lnSpc>
                <a:spcPct val="90000"/>
              </a:lnSpc>
              <a:defRPr/>
            </a:pPr>
            <a:r>
              <a:rPr kumimoji="1" lang="ru-RU" sz="1200" b="1" dirty="0">
                <a:solidFill>
                  <a:schemeClr val="tx1"/>
                </a:solidFill>
                <a:latin typeface="Arial" charset="0"/>
                <a:ea typeface="Arial Narrow" pitchFamily="34" charset="0"/>
                <a:cs typeface="Arial" charset="0"/>
              </a:rPr>
              <a:t>заявляемый срок присвоения не более срока выделения полос радиочастот</a:t>
            </a:r>
          </a:p>
          <a:p>
            <a:pPr algn="ctr" defTabSz="577850">
              <a:lnSpc>
                <a:spcPct val="90000"/>
              </a:lnSpc>
              <a:defRPr/>
            </a:pPr>
            <a:endParaRPr kumimoji="1" lang="ru-RU" sz="1200" b="1" dirty="0">
              <a:solidFill>
                <a:srgbClr val="0070C0"/>
              </a:solidFill>
              <a:latin typeface="Arial" charset="0"/>
              <a:ea typeface="Arial Narrow" pitchFamily="34" charset="0"/>
              <a:cs typeface="Arial" charset="0"/>
            </a:endParaRPr>
          </a:p>
        </p:txBody>
      </p:sp>
      <p:sp>
        <p:nvSpPr>
          <p:cNvPr id="33" name="Скругленный прямоугольник 4"/>
          <p:cNvSpPr/>
          <p:nvPr/>
        </p:nvSpPr>
        <p:spPr>
          <a:xfrm>
            <a:off x="7118457" y="5246811"/>
            <a:ext cx="1591180" cy="877869"/>
          </a:xfrm>
          <a:prstGeom prst="rect">
            <a:avLst/>
          </a:prstGeom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lIns="49530" tIns="49530" rIns="49530" bIns="49530" spcCol="1270" anchor="ctr"/>
          <a:lstStyle/>
          <a:p>
            <a:pPr algn="ctr" defTabSz="577850">
              <a:lnSpc>
                <a:spcPct val="90000"/>
              </a:lnSpc>
              <a:defRPr/>
            </a:pPr>
            <a:r>
              <a:rPr kumimoji="1" lang="ru-RU" sz="1200" b="1" dirty="0">
                <a:solidFill>
                  <a:schemeClr val="tx1"/>
                </a:solidFill>
                <a:latin typeface="Arial" charset="0"/>
                <a:ea typeface="Arial Narrow" pitchFamily="34" charset="0"/>
                <a:cs typeface="Arial" charset="0"/>
              </a:rPr>
              <a:t>Разрешение,</a:t>
            </a:r>
          </a:p>
          <a:p>
            <a:pPr algn="ctr" defTabSz="577850">
              <a:lnSpc>
                <a:spcPct val="90000"/>
              </a:lnSpc>
              <a:defRPr/>
            </a:pPr>
            <a:r>
              <a:rPr kumimoji="1" lang="ru-RU" sz="1200" b="1" dirty="0">
                <a:solidFill>
                  <a:schemeClr val="tx1"/>
                </a:solidFill>
                <a:latin typeface="Arial" charset="0"/>
                <a:ea typeface="Arial Narrow" pitchFamily="34" charset="0"/>
                <a:cs typeface="Arial" charset="0"/>
              </a:rPr>
              <a:t>с</a:t>
            </a:r>
            <a:r>
              <a:rPr kumimoji="1" lang="ru-RU" sz="1200" b="1" dirty="0">
                <a:solidFill>
                  <a:schemeClr val="tx1"/>
                </a:solidFill>
                <a:latin typeface="Arial" charset="0"/>
                <a:ea typeface="Arial Narrow" pitchFamily="34" charset="0"/>
                <a:cs typeface="Arial" charset="0"/>
              </a:rPr>
              <a:t>рок действия </a:t>
            </a:r>
            <a:r>
              <a:rPr kumimoji="1" lang="ru-RU" sz="1200" b="1" dirty="0">
                <a:solidFill>
                  <a:schemeClr val="tx1"/>
                </a:solidFill>
                <a:latin typeface="Arial" charset="0"/>
                <a:ea typeface="Arial Narrow" pitchFamily="34" charset="0"/>
                <a:cs typeface="Arial" charset="0"/>
              </a:rPr>
              <a:t>не более срока выделения полос радиочастот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38100" y="190500"/>
            <a:ext cx="7158038" cy="70643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altLang="ru-RU" sz="2000" dirty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Соответствие срока присвоения (назначения) радиочастот </a:t>
            </a:r>
          </a:p>
          <a:p>
            <a:pPr>
              <a:defRPr/>
            </a:pPr>
            <a:r>
              <a:rPr lang="ru-RU" altLang="ru-RU" sz="2000" dirty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сроку выделения полос радиочастот</a:t>
            </a:r>
          </a:p>
        </p:txBody>
      </p:sp>
      <p:cxnSp>
        <p:nvCxnSpPr>
          <p:cNvPr id="35" name="Прямая соединительная линия 34"/>
          <p:cNvCxnSpPr/>
          <p:nvPr/>
        </p:nvCxnSpPr>
        <p:spPr>
          <a:xfrm flipH="1">
            <a:off x="6350" y="954088"/>
            <a:ext cx="7608888" cy="0"/>
          </a:xfrm>
          <a:prstGeom prst="line">
            <a:avLst/>
          </a:prstGeom>
          <a:ln w="1905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Рисунок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46238" y="725488"/>
            <a:ext cx="5876925" cy="6183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Рисунок 35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Овал 4"/>
          <p:cNvSpPr/>
          <p:nvPr/>
        </p:nvSpPr>
        <p:spPr>
          <a:xfrm>
            <a:off x="1543050" y="811213"/>
            <a:ext cx="5995988" cy="5948362"/>
          </a:xfrm>
          <a:prstGeom prst="ellipse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" name="Параллелограмм 7"/>
          <p:cNvSpPr/>
          <p:nvPr/>
        </p:nvSpPr>
        <p:spPr>
          <a:xfrm flipH="1">
            <a:off x="0" y="0"/>
            <a:ext cx="7894638" cy="1255713"/>
          </a:xfrm>
          <a:prstGeom prst="parallelogram">
            <a:avLst>
              <a:gd name="adj" fmla="val 9941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6350" y="125413"/>
            <a:ext cx="7158038" cy="70643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Процесс получения разрешения на использование радиочастот</a:t>
            </a:r>
          </a:p>
        </p:txBody>
      </p:sp>
      <p:cxnSp>
        <p:nvCxnSpPr>
          <p:cNvPr id="22" name="Прямая соединительная линия 21"/>
          <p:cNvCxnSpPr/>
          <p:nvPr/>
        </p:nvCxnSpPr>
        <p:spPr>
          <a:xfrm flipH="1">
            <a:off x="6350" y="954088"/>
            <a:ext cx="7608888" cy="0"/>
          </a:xfrm>
          <a:prstGeom prst="line">
            <a:avLst/>
          </a:prstGeom>
          <a:ln w="1905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flipH="1" flipV="1">
            <a:off x="6659563" y="-1588"/>
            <a:ext cx="1911350" cy="1911351"/>
          </a:xfrm>
          <a:prstGeom prst="line">
            <a:avLst/>
          </a:prstGeom>
          <a:ln w="19050">
            <a:solidFill>
              <a:srgbClr val="00AEE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9" name="Объект 2"/>
          <p:cNvGraphicFramePr>
            <a:graphicFrameLocks/>
          </p:cNvGraphicFramePr>
          <p:nvPr/>
        </p:nvGraphicFramePr>
        <p:xfrm>
          <a:off x="-1885950" y="2572673"/>
          <a:ext cx="8642350" cy="54006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aphicFrame>
        <p:nvGraphicFramePr>
          <p:cNvPr id="25" name="Схема 24"/>
          <p:cNvGraphicFramePr/>
          <p:nvPr/>
        </p:nvGraphicFramePr>
        <p:xfrm>
          <a:off x="-149646" y="5753100"/>
          <a:ext cx="7920880" cy="16561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graphicFrame>
        <p:nvGraphicFramePr>
          <p:cNvPr id="65" name="Схема 64"/>
          <p:cNvGraphicFramePr/>
          <p:nvPr/>
        </p:nvGraphicFramePr>
        <p:xfrm>
          <a:off x="367004" y="2060848"/>
          <a:ext cx="7920880" cy="16561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5" r:lo="rId16" r:qs="rId17" r:cs="rId18"/>
          </a:graphicData>
        </a:graphic>
      </p:graphicFrame>
      <p:graphicFrame>
        <p:nvGraphicFramePr>
          <p:cNvPr id="66" name="Схема 65"/>
          <p:cNvGraphicFramePr/>
          <p:nvPr/>
        </p:nvGraphicFramePr>
        <p:xfrm>
          <a:off x="367004" y="3861048"/>
          <a:ext cx="7920880" cy="16561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0" r:lo="rId21" r:qs="rId22" r:cs="rId23"/>
          </a:graphicData>
        </a:graphic>
      </p:graphicFrame>
      <p:pic>
        <p:nvPicPr>
          <p:cNvPr id="14349" name="Picture 6" descr="D:\work\Бочарову\16_презентация ЦНТВ\user1.png"/>
          <p:cNvPicPr>
            <a:picLocks noChangeAspect="1" noChangeArrowheads="1"/>
          </p:cNvPicPr>
          <p:nvPr/>
        </p:nvPicPr>
        <p:blipFill>
          <a:blip r:embed="rId25" cstate="print"/>
          <a:srcRect/>
          <a:stretch>
            <a:fillRect/>
          </a:stretch>
        </p:blipFill>
        <p:spPr bwMode="auto">
          <a:xfrm>
            <a:off x="6350" y="2132013"/>
            <a:ext cx="808038" cy="808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50" name="Picture 6" descr="D:\work\Бочарову\16_презентация ЦНТВ\user1.png"/>
          <p:cNvPicPr>
            <a:picLocks noChangeAspect="1" noChangeArrowheads="1"/>
          </p:cNvPicPr>
          <p:nvPr/>
        </p:nvPicPr>
        <p:blipFill>
          <a:blip r:embed="rId25" cstate="print"/>
          <a:srcRect/>
          <a:stretch>
            <a:fillRect/>
          </a:stretch>
        </p:blipFill>
        <p:spPr bwMode="auto">
          <a:xfrm>
            <a:off x="6350" y="3916363"/>
            <a:ext cx="808038" cy="808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51" name="TextBox 17"/>
          <p:cNvSpPr txBox="1">
            <a:spLocks noChangeArrowheads="1"/>
          </p:cNvSpPr>
          <p:nvPr/>
        </p:nvSpPr>
        <p:spPr bwMode="auto">
          <a:xfrm>
            <a:off x="2024063" y="2278063"/>
            <a:ext cx="1539875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1100" b="1"/>
              <a:t>Радиочастотная заявка</a:t>
            </a:r>
          </a:p>
        </p:txBody>
      </p:sp>
      <p:sp>
        <p:nvSpPr>
          <p:cNvPr id="14352" name="TextBox 18"/>
          <p:cNvSpPr txBox="1">
            <a:spLocks noChangeArrowheads="1"/>
          </p:cNvSpPr>
          <p:nvPr/>
        </p:nvSpPr>
        <p:spPr bwMode="auto">
          <a:xfrm>
            <a:off x="2024063" y="3090863"/>
            <a:ext cx="1539875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1100" b="1"/>
              <a:t>на проведение</a:t>
            </a:r>
          </a:p>
          <a:p>
            <a:pPr algn="ctr"/>
            <a:r>
              <a:rPr lang="ru-RU" altLang="ru-RU" sz="1100" b="1"/>
              <a:t>экспертизы электромагнитной совместимости</a:t>
            </a:r>
          </a:p>
        </p:txBody>
      </p:sp>
      <p:sp>
        <p:nvSpPr>
          <p:cNvPr id="14353" name="TextBox 20"/>
          <p:cNvSpPr txBox="1">
            <a:spLocks noChangeArrowheads="1"/>
          </p:cNvSpPr>
          <p:nvPr/>
        </p:nvSpPr>
        <p:spPr bwMode="auto">
          <a:xfrm>
            <a:off x="1993900" y="4246563"/>
            <a:ext cx="1541463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1100" b="1"/>
              <a:t>Заявление</a:t>
            </a:r>
          </a:p>
        </p:txBody>
      </p:sp>
      <p:sp>
        <p:nvSpPr>
          <p:cNvPr id="14354" name="TextBox 21"/>
          <p:cNvSpPr txBox="1">
            <a:spLocks noChangeArrowheads="1"/>
          </p:cNvSpPr>
          <p:nvPr/>
        </p:nvSpPr>
        <p:spPr bwMode="auto">
          <a:xfrm>
            <a:off x="1993900" y="4870450"/>
            <a:ext cx="1541463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1100" b="1"/>
              <a:t>на присвоение радиочастот</a:t>
            </a:r>
          </a:p>
        </p:txBody>
      </p:sp>
      <p:pic>
        <p:nvPicPr>
          <p:cNvPr id="74" name="Picture 8" descr="D:\work\Бочарову\12\картинки\kspread.png"/>
          <p:cNvPicPr>
            <a:picLocks noChangeAspect="1" noChangeArrowheads="1"/>
          </p:cNvPicPr>
          <p:nvPr/>
        </p:nvPicPr>
        <p:blipFill>
          <a:blip r:embed="rId26" cstate="print"/>
          <a:srcRect/>
          <a:stretch>
            <a:fillRect/>
          </a:stretch>
        </p:blipFill>
        <p:spPr bwMode="auto">
          <a:xfrm>
            <a:off x="6343650" y="2563813"/>
            <a:ext cx="720725" cy="72072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Picture 9" descr="D:\work\Бочарову\12\картинки\package_editorspackage_editors.png"/>
          <p:cNvPicPr>
            <a:picLocks noChangeAspect="1" noChangeArrowheads="1"/>
          </p:cNvPicPr>
          <p:nvPr/>
        </p:nvPicPr>
        <p:blipFill>
          <a:blip r:embed="rId27" cstate="print"/>
          <a:srcRect/>
          <a:stretch>
            <a:fillRect/>
          </a:stretch>
        </p:blipFill>
        <p:spPr bwMode="auto">
          <a:xfrm>
            <a:off x="6415088" y="4364038"/>
            <a:ext cx="682625" cy="68262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6" name="Picture 10" descr="D:\work\Бочарову\16_презентация ЦНТВ\РЧС копия.png"/>
          <p:cNvPicPr>
            <a:picLocks noChangeAspect="1" noChangeArrowheads="1"/>
          </p:cNvPicPr>
          <p:nvPr/>
        </p:nvPicPr>
        <p:blipFill>
          <a:blip r:embed="rId28" cstate="print"/>
          <a:srcRect/>
          <a:stretch>
            <a:fillRect/>
          </a:stretch>
        </p:blipFill>
        <p:spPr bwMode="auto">
          <a:xfrm>
            <a:off x="3278188" y="2563813"/>
            <a:ext cx="722312" cy="72231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ctr" rotWithShape="0">
              <a:schemeClr val="tx1">
                <a:alpha val="40000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7" name="Picture 2"/>
          <p:cNvPicPr>
            <a:picLocks noChangeAspect="1" noChangeArrowheads="1"/>
          </p:cNvPicPr>
          <p:nvPr/>
        </p:nvPicPr>
        <p:blipFill>
          <a:blip r:embed="rId29" cstate="print"/>
          <a:srcRect l="14432" t="6158" r="15802" b="7892"/>
          <a:stretch>
            <a:fillRect/>
          </a:stretch>
        </p:blipFill>
        <p:spPr bwMode="auto">
          <a:xfrm>
            <a:off x="3241675" y="4297363"/>
            <a:ext cx="725488" cy="79533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ctr" rotWithShape="0">
              <a:schemeClr val="tx1">
                <a:alpha val="40000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IZE" val="Yes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IZE" val="Yes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FAF3E8"/>
      </a:lt2>
      <a:accent1>
        <a:srgbClr val="5C83B4"/>
      </a:accent1>
      <a:accent2>
        <a:srgbClr val="C0504D"/>
      </a:accent2>
      <a:accent3>
        <a:srgbClr val="9DBB61"/>
      </a:accent3>
      <a:accent4>
        <a:srgbClr val="8066A0"/>
      </a:accent4>
      <a:accent5>
        <a:srgbClr val="4BACC6"/>
      </a:accent5>
      <a:accent6>
        <a:srgbClr val="F59D5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JhengHei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</a:majorFont>
      <a:min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PMingLiu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</a:minorFont>
    </a:fontScheme>
    <a:fmtScheme name="Office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40000">
              <a:schemeClr val="phClr">
                <a:shade val="70000"/>
                <a:satMod val="145000"/>
              </a:schemeClr>
            </a:gs>
            <a:gs pos="100000">
              <a:schemeClr val="phClr">
                <a:tint val="85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FAF3E8"/>
      </a:lt2>
      <a:accent1>
        <a:srgbClr val="5C83B4"/>
      </a:accent1>
      <a:accent2>
        <a:srgbClr val="C0504D"/>
      </a:accent2>
      <a:accent3>
        <a:srgbClr val="9DBB61"/>
      </a:accent3>
      <a:accent4>
        <a:srgbClr val="8066A0"/>
      </a:accent4>
      <a:accent5>
        <a:srgbClr val="4BACC6"/>
      </a:accent5>
      <a:accent6>
        <a:srgbClr val="F59D5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JhengHei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</a:majorFont>
      <a:min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PMingLiu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</a:minorFont>
    </a:fontScheme>
    <a:fmtScheme name="Office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40000">
              <a:schemeClr val="phClr">
                <a:shade val="70000"/>
                <a:satMod val="145000"/>
              </a:schemeClr>
            </a:gs>
            <a:gs pos="100000">
              <a:schemeClr val="phClr">
                <a:tint val="85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1160</Words>
  <Application>Microsoft Office PowerPoint</Application>
  <PresentationFormat>Экран (4:3)</PresentationFormat>
  <Paragraphs>118</Paragraphs>
  <Slides>12</Slides>
  <Notes>11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Calibri</vt:lpstr>
      <vt:lpstr>Arial Narrow</vt:lpstr>
      <vt:lpstr>Wingdings</vt:lpstr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/>
  <cp:lastModifiedBy/>
  <cp:revision>2</cp:revision>
  <dcterms:created xsi:type="dcterms:W3CDTF">2013-01-22T11:48:46Z</dcterms:created>
  <dcterms:modified xsi:type="dcterms:W3CDTF">2016-03-28T10:34:23Z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TC100851999990</vt:lpwstr>
  </property>
</Properties>
</file>