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7" r:id="rId3"/>
    <p:sldId id="305" r:id="rId4"/>
    <p:sldId id="328" r:id="rId5"/>
    <p:sldId id="329" r:id="rId6"/>
    <p:sldId id="330" r:id="rId7"/>
    <p:sldId id="331" r:id="rId8"/>
    <p:sldId id="31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00"/>
    <a:srgbClr val="0066FF"/>
    <a:srgbClr val="5273BE"/>
    <a:srgbClr val="3C8CD4"/>
    <a:srgbClr val="6B22EE"/>
    <a:srgbClr val="0AE40A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B536-1640-4DBD-9C68-CBB55BE05945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4DFD-5049-4738-889E-91E2BCA2CF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44B8-B3B8-43F2-9763-3BF7C2DF949F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9BA2-74A4-44D3-82EE-826B9DE03E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566E-7A1F-4A3C-8551-834D8952B915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2B96-4796-497C-A744-916F528CC0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B4A55-6C45-4804-83D9-9EB32C23F758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FC13-321E-4377-9BC1-6F9378780D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8C3CC-0495-4BBE-B891-C20DC169A5C1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9813-933E-4F64-A86C-A84914B314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7DAA-03D0-4DD9-BF6B-E8227AE2D05B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1BE10-7CF5-4040-9B65-7E1DADFA84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53EC-8061-4C78-B58B-13F5C8F5F5A2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D4884-13A0-417F-BD18-D604A24F1C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B0290-9071-4105-B6D1-432A9BF2B380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C186-2D49-4AC2-9E51-92EBB7D170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B8B6-A2EA-454E-9A5B-29792A2F0D78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2887-6A15-4935-957B-7E8DA39584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DD73-F491-4621-A8A4-7288F5A4F227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D15C1-BFD0-430F-8C8B-4D690E3EBF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F733-4209-42EF-B0B2-19762ECBEBC5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6FBD-8E95-449B-B0E5-0764D1D51C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586870-8C20-494D-9F78-5AA3851E8680}" type="datetimeFigureOut">
              <a:rPr lang="ru-RU"/>
              <a:pPr>
                <a:defRPr/>
              </a:pPr>
              <a:t>15.06.2016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06952E-6F43-4559-B374-05A05DA3B7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139700"/>
            <a:ext cx="153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42875" y="911225"/>
            <a:ext cx="8858250" cy="214313"/>
          </a:xfrm>
          <a:prstGeom prst="roundRect">
            <a:avLst/>
          </a:prstGeom>
          <a:solidFill>
            <a:srgbClr val="3C8C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Arial Narrow" pitchFamily="34" charset="0"/>
                <a:cs typeface="Arial" pitchFamily="34" charset="0"/>
              </a:rPr>
              <a:t>УПРАВЛЕНИЕ РОСКОМНАДЗОРА ПО ЦЕНТРАЛЬНОМУ ФЕДЕРАЛЬНОМУ ОКРУГУ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9863" y="234950"/>
            <a:ext cx="463232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ФЕДЕРАЛЬНАЯ СЛУЖБА ПО НАДЗОРУ В СФЕРЕ СВЯЗИ,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ИНФОРМАЦИОННЫХ ТЕХНОЛОГИЙ И МАССОВЫХ КОММУНИКАЦИЙ</a:t>
            </a:r>
          </a:p>
        </p:txBody>
      </p:sp>
      <p:pic>
        <p:nvPicPr>
          <p:cNvPr id="14341" name="Рисунок 7" descr="eagl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260350"/>
            <a:ext cx="35083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Заголовок 8"/>
          <p:cNvSpPr>
            <a:spLocks noGrp="1"/>
          </p:cNvSpPr>
          <p:nvPr>
            <p:ph type="ctrTitle"/>
          </p:nvPr>
        </p:nvSpPr>
        <p:spPr>
          <a:xfrm>
            <a:off x="0" y="1628775"/>
            <a:ext cx="9144000" cy="1872233"/>
          </a:xfrm>
        </p:spPr>
        <p:txBody>
          <a:bodyPr/>
          <a:lstStyle/>
          <a:p>
            <a:r>
              <a:rPr lang="ru-RU" sz="31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558ED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Опыт проведения мониторинга сетей </a:t>
            </a:r>
            <a:r>
              <a:rPr lang="en-US" sz="32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 FI </a:t>
            </a:r>
            <a:r>
              <a:rPr lang="ru-RU" sz="32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2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2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местах общего пользования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100" dirty="0" smtClean="0">
              <a:solidFill>
                <a:srgbClr val="558ED5"/>
              </a:solidFill>
            </a:endParaRPr>
          </a:p>
        </p:txBody>
      </p:sp>
      <p:sp>
        <p:nvSpPr>
          <p:cNvPr id="14343" name="WordArt 10"/>
          <p:cNvSpPr>
            <a:spLocks noChangeArrowheads="1" noChangeShapeType="1" noTextEdit="1"/>
          </p:cNvSpPr>
          <p:nvPr/>
        </p:nvSpPr>
        <p:spPr bwMode="auto">
          <a:xfrm>
            <a:off x="971550" y="6165850"/>
            <a:ext cx="7993063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BCBE7"/>
                    </a:gs>
                    <a:gs pos="100000">
                      <a:srgbClr val="405E6B"/>
                    </a:gs>
                  </a:gsLst>
                  <a:lin ang="5400000" scaled="1"/>
                </a:gradFill>
                <a:latin typeface="Arial"/>
                <a:cs typeface="Arial"/>
              </a:rPr>
              <a:t>Заместитель начальника территориального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BCBE7"/>
                    </a:gs>
                    <a:gs pos="100000">
                      <a:srgbClr val="405E6B"/>
                    </a:gs>
                  </a:gsLst>
                  <a:lin ang="5400000" scaled="1"/>
                </a:gradFill>
                <a:latin typeface="Arial"/>
                <a:cs typeface="Arial"/>
              </a:rPr>
              <a:t>отдела в г.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BCBE7"/>
                    </a:gs>
                    <a:gs pos="100000">
                      <a:srgbClr val="405E6B"/>
                    </a:gs>
                  </a:gsLst>
                  <a:lin ang="5400000" scaled="1"/>
                </a:gradFill>
                <a:latin typeface="Arial"/>
                <a:cs typeface="Arial"/>
              </a:rPr>
              <a:t>Королёве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8BCBE7"/>
                  </a:gs>
                  <a:gs pos="100000">
                    <a:srgbClr val="405E6B"/>
                  </a:gs>
                </a:gsLst>
                <a:lin ang="5400000" scaled="1"/>
              </a:gradFill>
              <a:latin typeface="Arial"/>
              <a:cs typeface="Arial"/>
            </a:endParaRPr>
          </a:p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BCBE7"/>
                    </a:gs>
                    <a:gs pos="100000">
                      <a:srgbClr val="405E6B"/>
                    </a:gs>
                  </a:gsLst>
                  <a:lin ang="5400000" scaled="1"/>
                </a:gradFill>
                <a:latin typeface="Arial"/>
                <a:cs typeface="Arial"/>
              </a:rPr>
              <a:t>Котова Анна Сергеевна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8BCBE7"/>
                  </a:gs>
                  <a:gs pos="100000">
                    <a:srgbClr val="405E6B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Рисунок 3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139700"/>
            <a:ext cx="153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способы обхода блокиров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6316604" cy="3744416"/>
          </a:xfrm>
          <a:prstGeom prst="rect">
            <a:avLst/>
          </a:prstGeom>
        </p:spPr>
      </p:pic>
      <p:pic>
        <p:nvPicPr>
          <p:cNvPr id="4" name="Рисунок 3" descr="прокси спис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780928"/>
            <a:ext cx="5364088" cy="40770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9288" y="332656"/>
            <a:ext cx="7483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Доступность информации о способах обхода блокировок</a:t>
            </a: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Рисунок 3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139700"/>
            <a:ext cx="153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40466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Причины </a:t>
            </a:r>
            <a:r>
              <a:rPr lang="ru-RU" sz="4000" b="1" i="1" cap="all" dirty="0" err="1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неблокирования</a:t>
            </a:r>
            <a:r>
              <a:rPr lang="ru-RU" sz="40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запрещенных ресурсов</a:t>
            </a:r>
            <a:endParaRPr lang="ru-RU" sz="4000" dirty="0">
              <a:latin typeface="+mn-lt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79712" y="1772816"/>
            <a:ext cx="1152128" cy="187220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24128" y="1844824"/>
            <a:ext cx="1080120" cy="187220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861048"/>
            <a:ext cx="1440160" cy="1440160"/>
          </a:xfrm>
          <a:prstGeom prst="rect">
            <a:avLst/>
          </a:prstGeom>
        </p:spPr>
      </p:pic>
      <p:pic>
        <p:nvPicPr>
          <p:cNvPr id="12" name="Рисунок 11" descr="technolog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3861048"/>
            <a:ext cx="1584176" cy="158417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95536" y="5733256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 зоне ответственности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оператора связи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5733256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 зоне ответственности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абонента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Рисунок 3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139700"/>
            <a:ext cx="153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40466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Причины </a:t>
            </a:r>
            <a:r>
              <a:rPr lang="ru-RU" sz="4000" b="1" i="1" cap="all" dirty="0" err="1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неблокирования</a:t>
            </a:r>
            <a:r>
              <a:rPr lang="ru-RU" sz="40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запрещенных ресурсов</a:t>
            </a:r>
            <a:endParaRPr lang="ru-RU" sz="4000" dirty="0">
              <a:latin typeface="+mn-lt"/>
            </a:endParaRPr>
          </a:p>
        </p:txBody>
      </p:sp>
      <p:sp>
        <p:nvSpPr>
          <p:cNvPr id="11" name="Содержимое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48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Применяемые программные решения по блокированию запрещенных ресурсов оператором связи</a:t>
            </a: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прокси-сервера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 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КЭШ оборудования (кэширующий сервер)</a:t>
            </a: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VPN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канала</a:t>
            </a:r>
          </a:p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Особенности различных методов блокирования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 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Изменение 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DNS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сервера абонента</a:t>
            </a:r>
          </a:p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IP 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протокола 6- версии (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IPv6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Специальные режимы браузеров</a:t>
            </a: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Рисунок 3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139700"/>
            <a:ext cx="153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40466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способы Блокирования сайтов операторами связи</a:t>
            </a:r>
            <a:endParaRPr lang="ru-RU" sz="4000" dirty="0">
              <a:latin typeface="+mn-lt"/>
            </a:endParaRPr>
          </a:p>
        </p:txBody>
      </p:sp>
      <p:sp>
        <p:nvSpPr>
          <p:cNvPr id="11" name="Содержимое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48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Блокировка по 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IP 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адресу</a:t>
            </a:r>
          </a:p>
          <a:p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DNS 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фильтрация с использованием 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DNS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сервера оператора</a:t>
            </a:r>
          </a:p>
          <a:p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Блокирование по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URL</a:t>
            </a:r>
            <a:endParaRPr lang="ru-RU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Смешанные схемы блокирования</a:t>
            </a:r>
          </a:p>
          <a:p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Рисунок 3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139700"/>
            <a:ext cx="153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40466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Организационные меры </a:t>
            </a:r>
            <a:endParaRPr lang="ru-RU" sz="4000" dirty="0" smtClean="0"/>
          </a:p>
          <a:p>
            <a:pPr algn="ctr"/>
            <a:endParaRPr lang="ru-RU" sz="4000" dirty="0">
              <a:latin typeface="+mn-lt"/>
            </a:endParaRPr>
          </a:p>
        </p:txBody>
      </p:sp>
      <p:sp>
        <p:nvSpPr>
          <p:cNvPr id="11" name="Содержимое 4"/>
          <p:cNvSpPr>
            <a:spLocks noGrp="1"/>
          </p:cNvSpPr>
          <p:nvPr>
            <p:ph idx="1"/>
          </p:nvPr>
        </p:nvSpPr>
        <p:spPr>
          <a:xfrm>
            <a:off x="457200" y="1988840"/>
            <a:ext cx="8075240" cy="4320480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сертифицированного оборудования и ПО</a:t>
            </a: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Отключение опции </a:t>
            </a:r>
            <a:r>
              <a:rPr lang="ru-RU" sz="2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КЭШирование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используемом оборудовании</a:t>
            </a: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браузера без дополнительных  «новшеств»</a:t>
            </a: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Использование </a:t>
            </a:r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DNS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сервера оператора связи</a:t>
            </a:r>
          </a:p>
          <a:p>
            <a:endParaRPr lang="ru-RU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Рисунок 3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139700"/>
            <a:ext cx="153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40466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cap="all" dirty="0" smtClean="0">
                <a:ln w="0">
                  <a:solidFill>
                    <a:srgbClr val="00206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Организационные меры </a:t>
            </a:r>
            <a:endParaRPr lang="ru-RU" sz="4000" dirty="0">
              <a:latin typeface="+mn-lt"/>
            </a:endParaRPr>
          </a:p>
        </p:txBody>
      </p:sp>
      <p:sp>
        <p:nvSpPr>
          <p:cNvPr id="11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Выявлять </a:t>
            </a:r>
            <a:r>
              <a:rPr lang="en-US" sz="2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точки, организованные абонентами</a:t>
            </a: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Контроль за предоставлением абонентами списка лиц, использующих абонентское оборудование</a:t>
            </a: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допускать перенастройку абонентского оборудования</a:t>
            </a:r>
            <a:endParaRPr lang="en-US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Оказывать техническую поддержку абонентам</a:t>
            </a: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Разъяснять требования законодательства</a:t>
            </a: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Предлагать свои услуги по осуществлению идентификации пользователей</a:t>
            </a: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Разрабатывать специальные тарифные планы</a:t>
            </a:r>
          </a:p>
          <a:p>
            <a:pPr algn="just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Вносить изменения в условия договора на оказание услуг связи </a:t>
            </a:r>
          </a:p>
          <a:p>
            <a:endParaRPr lang="ru-RU" sz="2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7538" y="2643182"/>
            <a:ext cx="76578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СпасибоMonotype Corsiva"/>
              </a:rPr>
              <a:t>Спасибо за внимание</a:t>
            </a:r>
            <a:endParaRPr lang="ru-RU" sz="54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СпасибоMonotype Corsiva"/>
            </a:endParaRPr>
          </a:p>
        </p:txBody>
      </p:sp>
      <p:pic>
        <p:nvPicPr>
          <p:cNvPr id="26626" name="Рисунок 4" descr="labe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68263"/>
            <a:ext cx="1968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оклад по 149-Ф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по 149-ФЗ</Template>
  <TotalTime>405</TotalTime>
  <Words>196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Доклад по 149-ФЗ</vt:lpstr>
      <vt:lpstr> Опыт проведения мониторинга сетей WI FI  в местах общего пользования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Россвязькомнадзор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Обязанности операторов,  оказывающих телематические услуги связи,  по соблюдению требований Федерального закона от 27.07.2006 № 149-ФЗ  «Об информации, информационных технологиях и о защите информации»</dc:title>
  <dc:creator>user</dc:creator>
  <cp:lastModifiedBy>Пользователь</cp:lastModifiedBy>
  <cp:revision>49</cp:revision>
  <dcterms:created xsi:type="dcterms:W3CDTF">2016-06-02T08:02:48Z</dcterms:created>
  <dcterms:modified xsi:type="dcterms:W3CDTF">2016-06-15T19:38:10Z</dcterms:modified>
</cp:coreProperties>
</file>