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326" r:id="rId2"/>
    <p:sldId id="321" r:id="rId3"/>
    <p:sldId id="277" r:id="rId4"/>
    <p:sldId id="324" r:id="rId5"/>
    <p:sldId id="295" r:id="rId6"/>
    <p:sldId id="312" r:id="rId7"/>
    <p:sldId id="308" r:id="rId8"/>
    <p:sldId id="329" r:id="rId9"/>
    <p:sldId id="328" r:id="rId10"/>
    <p:sldId id="323" r:id="rId11"/>
    <p:sldId id="315" r:id="rId12"/>
    <p:sldId id="32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0832" autoAdjust="0"/>
  </p:normalViewPr>
  <p:slideViewPr>
    <p:cSldViewPr>
      <p:cViewPr varScale="1">
        <p:scale>
          <a:sx n="67" d="100"/>
          <a:sy n="67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02BF12-AF67-40C4-A1EA-F2742781392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01D71B-D22A-4304-AE28-C3316E96E8EB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</a:ln>
      </dgm:spPr>
      <dgm:t>
        <a:bodyPr/>
        <a:lstStyle/>
        <a:p>
          <a:pPr rtl="0"/>
          <a:r>
            <a:rPr lang="ru-RU" sz="1400" b="1" dirty="0" smtClean="0">
              <a:solidFill>
                <a:schemeClr val="bg1"/>
              </a:solidFill>
            </a:rPr>
            <a:t>Национальная стратегия действий в интересах детей на 2012-2017 г.</a:t>
          </a:r>
          <a:endParaRPr lang="ru-RU" sz="1400" dirty="0">
            <a:solidFill>
              <a:schemeClr val="bg1"/>
            </a:solidFill>
          </a:endParaRPr>
        </a:p>
      </dgm:t>
    </dgm:pt>
    <dgm:pt modelId="{FBDA4A80-511F-4E48-9AC8-47E154747A0D}" type="parTrans" cxnId="{E08EEB6E-E884-48EF-9182-FB55A6BC6FD6}">
      <dgm:prSet/>
      <dgm:spPr/>
      <dgm:t>
        <a:bodyPr/>
        <a:lstStyle/>
        <a:p>
          <a:endParaRPr lang="ru-RU"/>
        </a:p>
      </dgm:t>
    </dgm:pt>
    <dgm:pt modelId="{ADBFDF08-1C2E-4279-A6EE-E0A407490227}" type="sibTrans" cxnId="{E08EEB6E-E884-48EF-9182-FB55A6BC6FD6}">
      <dgm:prSet/>
      <dgm:spPr/>
      <dgm:t>
        <a:bodyPr/>
        <a:lstStyle/>
        <a:p>
          <a:endParaRPr lang="ru-RU"/>
        </a:p>
      </dgm:t>
    </dgm:pt>
    <dgm:pt modelId="{F166A950-6FF9-435F-8578-CD31EA50A807}" type="pres">
      <dgm:prSet presAssocID="{C902BF12-AF67-40C4-A1EA-F2742781392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B56417-EE80-4B89-BB53-DDF576237E1E}" type="pres">
      <dgm:prSet presAssocID="{C902BF12-AF67-40C4-A1EA-F27427813929}" presName="arrow" presStyleLbl="bgShp" presStyleIdx="0" presStyleCnt="1" custLinFactNeighborX="8352" custLinFactNeighborY="-10610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256B6B27-9ACD-409E-BA89-52B6B22D4155}" type="pres">
      <dgm:prSet presAssocID="{C902BF12-AF67-40C4-A1EA-F27427813929}" presName="linearProcess" presStyleCnt="0"/>
      <dgm:spPr/>
    </dgm:pt>
    <dgm:pt modelId="{120230D2-C044-48CA-8854-F7AADE0D43A4}" type="pres">
      <dgm:prSet presAssocID="{0301D71B-D22A-4304-AE28-C3316E96E8EB}" presName="textNode" presStyleLbl="node1" presStyleIdx="0" presStyleCnt="1" custScaleX="84067" custScaleY="118421" custLinFactNeighborX="-3385" custLinFactNeighborY="-1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8EEB6E-E884-48EF-9182-FB55A6BC6FD6}" srcId="{C902BF12-AF67-40C4-A1EA-F27427813929}" destId="{0301D71B-D22A-4304-AE28-C3316E96E8EB}" srcOrd="0" destOrd="0" parTransId="{FBDA4A80-511F-4E48-9AC8-47E154747A0D}" sibTransId="{ADBFDF08-1C2E-4279-A6EE-E0A407490227}"/>
    <dgm:cxn modelId="{CE1C7A7A-57E8-4AC9-AFCB-6132C8D20ED6}" type="presOf" srcId="{C902BF12-AF67-40C4-A1EA-F27427813929}" destId="{F166A950-6FF9-435F-8578-CD31EA50A807}" srcOrd="0" destOrd="0" presId="urn:microsoft.com/office/officeart/2005/8/layout/hProcess9"/>
    <dgm:cxn modelId="{7BFB7933-C7A2-4082-9430-5D9023E7870B}" type="presOf" srcId="{0301D71B-D22A-4304-AE28-C3316E96E8EB}" destId="{120230D2-C044-48CA-8854-F7AADE0D43A4}" srcOrd="0" destOrd="0" presId="urn:microsoft.com/office/officeart/2005/8/layout/hProcess9"/>
    <dgm:cxn modelId="{5CA7B639-A71F-4249-8343-9A98B4507295}" type="presParOf" srcId="{F166A950-6FF9-435F-8578-CD31EA50A807}" destId="{06B56417-EE80-4B89-BB53-DDF576237E1E}" srcOrd="0" destOrd="0" presId="urn:microsoft.com/office/officeart/2005/8/layout/hProcess9"/>
    <dgm:cxn modelId="{38ADCC83-9A62-4A6F-9536-FC6780BF6665}" type="presParOf" srcId="{F166A950-6FF9-435F-8578-CD31EA50A807}" destId="{256B6B27-9ACD-409E-BA89-52B6B22D4155}" srcOrd="1" destOrd="0" presId="urn:microsoft.com/office/officeart/2005/8/layout/hProcess9"/>
    <dgm:cxn modelId="{D8170923-C737-4B65-83AC-C430C7F967D1}" type="presParOf" srcId="{256B6B27-9ACD-409E-BA89-52B6B22D4155}" destId="{120230D2-C044-48CA-8854-F7AADE0D43A4}" srcOrd="0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F4FA74-28FE-4C1A-9154-1FCD6C76EF2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00BE66-6950-4C07-8AC3-98BBEE4B2068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</a:ln>
      </dgm:spPr>
      <dgm:t>
        <a:bodyPr/>
        <a:lstStyle/>
        <a:p>
          <a:pPr rtl="0"/>
          <a:r>
            <a:rPr lang="ru-RU" sz="2000" b="1" dirty="0" smtClean="0">
              <a:solidFill>
                <a:schemeClr val="bg1"/>
              </a:solidFill>
            </a:rPr>
            <a:t>Задача</a:t>
          </a:r>
          <a:endParaRPr lang="ru-RU" sz="2000" b="1" dirty="0">
            <a:solidFill>
              <a:schemeClr val="bg1"/>
            </a:solidFill>
          </a:endParaRPr>
        </a:p>
      </dgm:t>
    </dgm:pt>
    <dgm:pt modelId="{8290DECD-E8B5-4254-BF1B-0504DDC1BD26}" type="parTrans" cxnId="{414F4266-E38E-4DE0-8237-E6FAA2D15BF9}">
      <dgm:prSet/>
      <dgm:spPr/>
      <dgm:t>
        <a:bodyPr/>
        <a:lstStyle/>
        <a:p>
          <a:endParaRPr lang="ru-RU"/>
        </a:p>
      </dgm:t>
    </dgm:pt>
    <dgm:pt modelId="{7FC12CA8-6357-48FB-B670-38B044A0D382}" type="sibTrans" cxnId="{414F4266-E38E-4DE0-8237-E6FAA2D15BF9}">
      <dgm:prSet/>
      <dgm:spPr/>
      <dgm:t>
        <a:bodyPr/>
        <a:lstStyle/>
        <a:p>
          <a:endParaRPr lang="ru-RU"/>
        </a:p>
      </dgm:t>
    </dgm:pt>
    <dgm:pt modelId="{C5FC6B65-E290-473F-9002-5EDDD2FCD740}" type="pres">
      <dgm:prSet presAssocID="{36F4FA74-28FE-4C1A-9154-1FCD6C76EF2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6D923F-592D-4F07-9742-55E103C12618}" type="pres">
      <dgm:prSet presAssocID="{36F4FA74-28FE-4C1A-9154-1FCD6C76EF2D}" presName="arrow" presStyleLbl="bgShp" presStyleIdx="0" presStyleCnt="1" custScaleX="82075" custLinFactNeighborX="-24374" custLinFactNeighborY="1978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prstGeom prst="rightArrow">
          <a:avLst/>
        </a:prstGeom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0F93DDB2-C516-4008-AA9A-41C517E0F312}" type="pres">
      <dgm:prSet presAssocID="{36F4FA74-28FE-4C1A-9154-1FCD6C76EF2D}" presName="linearProcess" presStyleCnt="0"/>
      <dgm:spPr/>
    </dgm:pt>
    <dgm:pt modelId="{A0DD32CA-9B89-4993-A9F5-4120A08C58C8}" type="pres">
      <dgm:prSet presAssocID="{8300BE66-6950-4C07-8AC3-98BBEE4B2068}" presName="textNode" presStyleLbl="node1" presStyleIdx="0" presStyleCnt="1" custLinFactNeighborX="-62641" custLinFactNeighborY="-7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4F4266-E38E-4DE0-8237-E6FAA2D15BF9}" srcId="{36F4FA74-28FE-4C1A-9154-1FCD6C76EF2D}" destId="{8300BE66-6950-4C07-8AC3-98BBEE4B2068}" srcOrd="0" destOrd="0" parTransId="{8290DECD-E8B5-4254-BF1B-0504DDC1BD26}" sibTransId="{7FC12CA8-6357-48FB-B670-38B044A0D382}"/>
    <dgm:cxn modelId="{47D8934F-BE66-4322-8BE7-7C42AA28D05A}" type="presOf" srcId="{8300BE66-6950-4C07-8AC3-98BBEE4B2068}" destId="{A0DD32CA-9B89-4993-A9F5-4120A08C58C8}" srcOrd="0" destOrd="0" presId="urn:microsoft.com/office/officeart/2005/8/layout/hProcess9"/>
    <dgm:cxn modelId="{4B6BAA1A-3CC8-463F-8CC7-A3550541DFC2}" type="presOf" srcId="{36F4FA74-28FE-4C1A-9154-1FCD6C76EF2D}" destId="{C5FC6B65-E290-473F-9002-5EDDD2FCD740}" srcOrd="0" destOrd="0" presId="urn:microsoft.com/office/officeart/2005/8/layout/hProcess9"/>
    <dgm:cxn modelId="{912C49E4-5BFD-4C0E-931A-870450231FFD}" type="presParOf" srcId="{C5FC6B65-E290-473F-9002-5EDDD2FCD740}" destId="{186D923F-592D-4F07-9742-55E103C12618}" srcOrd="0" destOrd="0" presId="urn:microsoft.com/office/officeart/2005/8/layout/hProcess9"/>
    <dgm:cxn modelId="{227FBC30-17AB-40EF-A2C1-6FE346AA6ADF}" type="presParOf" srcId="{C5FC6B65-E290-473F-9002-5EDDD2FCD740}" destId="{0F93DDB2-C516-4008-AA9A-41C517E0F312}" srcOrd="1" destOrd="0" presId="urn:microsoft.com/office/officeart/2005/8/layout/hProcess9"/>
    <dgm:cxn modelId="{00DB21B3-A643-42D3-8F6F-A4C1BDB1FA8C}" type="presParOf" srcId="{0F93DDB2-C516-4008-AA9A-41C517E0F312}" destId="{A0DD32CA-9B89-4993-A9F5-4120A08C58C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45B828-8FAC-460B-8DB0-C5C85E82EC75}" type="doc">
      <dgm:prSet loTypeId="urn:microsoft.com/office/officeart/2005/8/layout/vList5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3FD3C8F9-F6FA-4770-A836-DB514F4DD3C2}">
      <dgm:prSet phldrT="[Текст]" custT="1"/>
      <dgm:spPr/>
      <dgm:t>
        <a:bodyPr/>
        <a:lstStyle/>
        <a:p>
          <a:r>
            <a:rPr lang="ru-RU" sz="3200" b="1" smtClean="0"/>
            <a:t>2013</a:t>
          </a:r>
          <a:endParaRPr lang="ru-RU" sz="3200" b="1" dirty="0"/>
        </a:p>
      </dgm:t>
    </dgm:pt>
    <dgm:pt modelId="{00AF0047-1AA5-4C37-A63F-2A89FFB6C367}" type="parTrans" cxnId="{A3C1408C-005F-42A6-A7B3-A2743EEBA286}">
      <dgm:prSet/>
      <dgm:spPr/>
      <dgm:t>
        <a:bodyPr/>
        <a:lstStyle/>
        <a:p>
          <a:endParaRPr lang="ru-RU"/>
        </a:p>
      </dgm:t>
    </dgm:pt>
    <dgm:pt modelId="{05673AC9-A42E-4F70-8AA6-49097C69F61E}" type="sibTrans" cxnId="{A3C1408C-005F-42A6-A7B3-A2743EEBA286}">
      <dgm:prSet/>
      <dgm:spPr/>
      <dgm:t>
        <a:bodyPr/>
        <a:lstStyle/>
        <a:p>
          <a:endParaRPr lang="ru-RU"/>
        </a:p>
      </dgm:t>
    </dgm:pt>
    <dgm:pt modelId="{675746D1-2E8A-448C-8D8F-A476864C7774}">
      <dgm:prSet custT="1"/>
      <dgm:spPr/>
      <dgm:t>
        <a:bodyPr/>
        <a:lstStyle/>
        <a:p>
          <a:r>
            <a:rPr lang="ru-RU" sz="3200" b="1" dirty="0" smtClean="0"/>
            <a:t>2015</a:t>
          </a:r>
        </a:p>
      </dgm:t>
    </dgm:pt>
    <dgm:pt modelId="{CC00222C-635F-455C-9678-994324B4AEFA}" type="parTrans" cxnId="{878E05ED-0045-4BF6-8279-B9D556184718}">
      <dgm:prSet/>
      <dgm:spPr/>
      <dgm:t>
        <a:bodyPr/>
        <a:lstStyle/>
        <a:p>
          <a:endParaRPr lang="ru-RU"/>
        </a:p>
      </dgm:t>
    </dgm:pt>
    <dgm:pt modelId="{CB232164-E8C5-47D0-BCAB-0F994D3FDB3E}" type="sibTrans" cxnId="{878E05ED-0045-4BF6-8279-B9D556184718}">
      <dgm:prSet/>
      <dgm:spPr/>
      <dgm:t>
        <a:bodyPr/>
        <a:lstStyle/>
        <a:p>
          <a:endParaRPr lang="ru-RU"/>
        </a:p>
      </dgm:t>
    </dgm:pt>
    <dgm:pt modelId="{F1339457-F089-4C8E-9786-C5D5CE12D6AA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20 сайтов, на всех 20 размещены персональные данные детей, направлены запросы-требования об удалении информации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62E3E2BE-E195-48E7-BDE0-C73A7F147A53}" type="parTrans" cxnId="{2F54FA86-B839-4CCA-9128-67DCF921BD56}">
      <dgm:prSet/>
      <dgm:spPr/>
      <dgm:t>
        <a:bodyPr/>
        <a:lstStyle/>
        <a:p>
          <a:endParaRPr lang="ru-RU"/>
        </a:p>
      </dgm:t>
    </dgm:pt>
    <dgm:pt modelId="{AC8D9DBB-569F-461F-814F-97D2C6B825E3}" type="sibTrans" cxnId="{2F54FA86-B839-4CCA-9128-67DCF921BD56}">
      <dgm:prSet/>
      <dgm:spPr/>
      <dgm:t>
        <a:bodyPr/>
        <a:lstStyle/>
        <a:p>
          <a:endParaRPr lang="ru-RU"/>
        </a:p>
      </dgm:t>
    </dgm:pt>
    <dgm:pt modelId="{D92A53B6-DFC4-4B20-94C8-B90471A8B1AB}">
      <dgm:prSet phldrT="[Текст]" custT="1"/>
      <dgm:spPr/>
      <dgm:t>
        <a:bodyPr/>
        <a:lstStyle/>
        <a:p>
          <a:r>
            <a:rPr lang="ru-RU" sz="3200" b="1" dirty="0" smtClean="0"/>
            <a:t>2014</a:t>
          </a:r>
          <a:endParaRPr lang="ru-RU" sz="3200" b="1" dirty="0"/>
        </a:p>
      </dgm:t>
    </dgm:pt>
    <dgm:pt modelId="{9BAC305E-1813-4C65-9443-EE6845D566FC}" type="parTrans" cxnId="{081E4F91-EC8E-4C0A-B055-7F11FF733125}">
      <dgm:prSet/>
      <dgm:spPr/>
      <dgm:t>
        <a:bodyPr/>
        <a:lstStyle/>
        <a:p>
          <a:endParaRPr lang="ru-RU"/>
        </a:p>
      </dgm:t>
    </dgm:pt>
    <dgm:pt modelId="{4C5B1A54-190D-4532-9BF1-F453F786604A}" type="sibTrans" cxnId="{081E4F91-EC8E-4C0A-B055-7F11FF733125}">
      <dgm:prSet/>
      <dgm:spPr/>
      <dgm:t>
        <a:bodyPr/>
        <a:lstStyle/>
        <a:p>
          <a:endParaRPr lang="ru-RU"/>
        </a:p>
      </dgm:t>
    </dgm:pt>
    <dgm:pt modelId="{E90C6ACC-0D70-479D-BA8E-8ED48411FC50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ru-RU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rPr>
            <a:t>177</a:t>
          </a:r>
          <a:r>
            <a:rPr lang="ru-RU" sz="1800" kern="1200" dirty="0" smtClean="0">
              <a:latin typeface="Arial" pitchFamily="34" charset="0"/>
              <a:cs typeface="Arial" pitchFamily="34" charset="0"/>
            </a:rPr>
            <a:t> организаций, по итогам направлены запросы-требования об удалении персональных данных с сайтов 15 образовательных организаций</a:t>
          </a:r>
          <a:endParaRPr lang="ru-RU" sz="1800" kern="1200" dirty="0">
            <a:latin typeface="Arial" pitchFamily="34" charset="0"/>
            <a:cs typeface="Arial" pitchFamily="34" charset="0"/>
          </a:endParaRPr>
        </a:p>
      </dgm:t>
    </dgm:pt>
    <dgm:pt modelId="{A284FC70-1885-4996-8680-0CD82447F9F5}" type="sibTrans" cxnId="{23570215-C601-4AB5-AC5D-E1CC9E3B5114}">
      <dgm:prSet/>
      <dgm:spPr/>
      <dgm:t>
        <a:bodyPr/>
        <a:lstStyle/>
        <a:p>
          <a:endParaRPr lang="ru-RU"/>
        </a:p>
      </dgm:t>
    </dgm:pt>
    <dgm:pt modelId="{1F5DA2E1-15AC-4516-A151-F690B5610EBC}" type="parTrans" cxnId="{23570215-C601-4AB5-AC5D-E1CC9E3B5114}">
      <dgm:prSet/>
      <dgm:spPr/>
      <dgm:t>
        <a:bodyPr/>
        <a:lstStyle/>
        <a:p>
          <a:endParaRPr lang="ru-RU"/>
        </a:p>
      </dgm:t>
    </dgm:pt>
    <dgm:pt modelId="{D5DF451B-69B5-4B21-B951-61BCA1C84A7D}" type="pres">
      <dgm:prSet presAssocID="{9C45B828-8FAC-460B-8DB0-C5C85E82EC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82F88C-26FC-4674-BE64-CB843597C456}" type="pres">
      <dgm:prSet presAssocID="{3FD3C8F9-F6FA-4770-A836-DB514F4DD3C2}" presName="linNode" presStyleCnt="0"/>
      <dgm:spPr/>
    </dgm:pt>
    <dgm:pt modelId="{21527FBE-C2AD-4530-870B-7248E3B275D5}" type="pres">
      <dgm:prSet presAssocID="{3FD3C8F9-F6FA-4770-A836-DB514F4DD3C2}" presName="parentText" presStyleLbl="node1" presStyleIdx="0" presStyleCnt="3" custScaleY="54552" custLinFactNeighborX="-50" custLinFactNeighborY="-341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1F97F-3E74-45BF-9F56-95D7666DF992}" type="pres">
      <dgm:prSet presAssocID="{3FD3C8F9-F6FA-4770-A836-DB514F4DD3C2}" presName="descendantText" presStyleLbl="alignAccFollowNode1" presStyleIdx="0" presStyleCnt="2" custScaleX="230388" custScaleY="64328" custLinFactNeighborX="283" custLinFactNeighborY="-1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3ABCC-3971-400D-8BB3-1CE18D2B3846}" type="pres">
      <dgm:prSet presAssocID="{05673AC9-A42E-4F70-8AA6-49097C69F61E}" presName="sp" presStyleCnt="0"/>
      <dgm:spPr/>
    </dgm:pt>
    <dgm:pt modelId="{1B5321E6-60DB-47E5-A541-3C2D53426E26}" type="pres">
      <dgm:prSet presAssocID="{D92A53B6-DFC4-4B20-94C8-B90471A8B1AB}" presName="linNode" presStyleCnt="0"/>
      <dgm:spPr/>
    </dgm:pt>
    <dgm:pt modelId="{CB7E14C9-4A1E-49DC-BE97-B57D261864E6}" type="pres">
      <dgm:prSet presAssocID="{D92A53B6-DFC4-4B20-94C8-B90471A8B1AB}" presName="parentText" presStyleLbl="node1" presStyleIdx="1" presStyleCnt="3" custScaleX="55824" custScaleY="54552" custLinFactNeighborX="-4876" custLinFactNeighborY="-44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0AA25-A21F-48F6-B81E-1B1B020D0B1D}" type="pres">
      <dgm:prSet presAssocID="{4C5B1A54-190D-4532-9BF1-F453F786604A}" presName="sp" presStyleCnt="0"/>
      <dgm:spPr/>
    </dgm:pt>
    <dgm:pt modelId="{C0855F91-6EC1-496E-84DA-FAB3113529EE}" type="pres">
      <dgm:prSet presAssocID="{675746D1-2E8A-448C-8D8F-A476864C7774}" presName="linNode" presStyleCnt="0"/>
      <dgm:spPr/>
    </dgm:pt>
    <dgm:pt modelId="{23BD949B-EF71-40ED-A3C1-E7967908BC67}" type="pres">
      <dgm:prSet presAssocID="{675746D1-2E8A-448C-8D8F-A476864C7774}" presName="parentText" presStyleLbl="node1" presStyleIdx="2" presStyleCnt="3" custScaleX="54886" custScaleY="31888" custLinFactNeighborX="59" custLinFactNeighborY="-72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5AEB8-95E5-4EF8-9A1F-2BCD4BFD25D1}" type="pres">
      <dgm:prSet presAssocID="{675746D1-2E8A-448C-8D8F-A476864C7774}" presName="descendantText" presStyleLbl="alignAccFollowNode1" presStyleIdx="1" presStyleCnt="2" custScaleX="128165" custScaleY="38359" custLinFactNeighborX="-370" custLinFactNeighborY="-9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8E05ED-0045-4BF6-8279-B9D556184718}" srcId="{9C45B828-8FAC-460B-8DB0-C5C85E82EC75}" destId="{675746D1-2E8A-448C-8D8F-A476864C7774}" srcOrd="2" destOrd="0" parTransId="{CC00222C-635F-455C-9678-994324B4AEFA}" sibTransId="{CB232164-E8C5-47D0-BCAB-0F994D3FDB3E}"/>
    <dgm:cxn modelId="{CB7ED9A6-4F87-45C5-A7A0-21DD28998A53}" type="presOf" srcId="{D92A53B6-DFC4-4B20-94C8-B90471A8B1AB}" destId="{CB7E14C9-4A1E-49DC-BE97-B57D261864E6}" srcOrd="0" destOrd="0" presId="urn:microsoft.com/office/officeart/2005/8/layout/vList5"/>
    <dgm:cxn modelId="{A3C1408C-005F-42A6-A7B3-A2743EEBA286}" srcId="{9C45B828-8FAC-460B-8DB0-C5C85E82EC75}" destId="{3FD3C8F9-F6FA-4770-A836-DB514F4DD3C2}" srcOrd="0" destOrd="0" parTransId="{00AF0047-1AA5-4C37-A63F-2A89FFB6C367}" sibTransId="{05673AC9-A42E-4F70-8AA6-49097C69F61E}"/>
    <dgm:cxn modelId="{23570215-C601-4AB5-AC5D-E1CC9E3B5114}" srcId="{3FD3C8F9-F6FA-4770-A836-DB514F4DD3C2}" destId="{E90C6ACC-0D70-479D-BA8E-8ED48411FC50}" srcOrd="0" destOrd="0" parTransId="{1F5DA2E1-15AC-4516-A151-F690B5610EBC}" sibTransId="{A284FC70-1885-4996-8680-0CD82447F9F5}"/>
    <dgm:cxn modelId="{1E652CFA-36F1-4BE2-857B-1FA7CE3FE7C8}" type="presOf" srcId="{675746D1-2E8A-448C-8D8F-A476864C7774}" destId="{23BD949B-EF71-40ED-A3C1-E7967908BC67}" srcOrd="0" destOrd="0" presId="urn:microsoft.com/office/officeart/2005/8/layout/vList5"/>
    <dgm:cxn modelId="{53AA2119-9E6E-4FED-84EA-17F9A5B76FB0}" type="presOf" srcId="{E90C6ACC-0D70-479D-BA8E-8ED48411FC50}" destId="{DB91F97F-3E74-45BF-9F56-95D7666DF992}" srcOrd="0" destOrd="0" presId="urn:microsoft.com/office/officeart/2005/8/layout/vList5"/>
    <dgm:cxn modelId="{BF6A9B68-9F15-41EE-B0AD-50117F2431FC}" type="presOf" srcId="{9C45B828-8FAC-460B-8DB0-C5C85E82EC75}" destId="{D5DF451B-69B5-4B21-B951-61BCA1C84A7D}" srcOrd="0" destOrd="0" presId="urn:microsoft.com/office/officeart/2005/8/layout/vList5"/>
    <dgm:cxn modelId="{D06C6290-F4EA-435A-8875-71F1A7747B9E}" type="presOf" srcId="{3FD3C8F9-F6FA-4770-A836-DB514F4DD3C2}" destId="{21527FBE-C2AD-4530-870B-7248E3B275D5}" srcOrd="0" destOrd="0" presId="urn:microsoft.com/office/officeart/2005/8/layout/vList5"/>
    <dgm:cxn modelId="{2F54FA86-B839-4CCA-9128-67DCF921BD56}" srcId="{675746D1-2E8A-448C-8D8F-A476864C7774}" destId="{F1339457-F089-4C8E-9786-C5D5CE12D6AA}" srcOrd="0" destOrd="0" parTransId="{62E3E2BE-E195-48E7-BDE0-C73A7F147A53}" sibTransId="{AC8D9DBB-569F-461F-814F-97D2C6B825E3}"/>
    <dgm:cxn modelId="{005C6E1E-C744-46BA-A079-A79AC295D79C}" type="presOf" srcId="{F1339457-F089-4C8E-9786-C5D5CE12D6AA}" destId="{3E35AEB8-95E5-4EF8-9A1F-2BCD4BFD25D1}" srcOrd="0" destOrd="0" presId="urn:microsoft.com/office/officeart/2005/8/layout/vList5"/>
    <dgm:cxn modelId="{081E4F91-EC8E-4C0A-B055-7F11FF733125}" srcId="{9C45B828-8FAC-460B-8DB0-C5C85E82EC75}" destId="{D92A53B6-DFC4-4B20-94C8-B90471A8B1AB}" srcOrd="1" destOrd="0" parTransId="{9BAC305E-1813-4C65-9443-EE6845D566FC}" sibTransId="{4C5B1A54-190D-4532-9BF1-F453F786604A}"/>
    <dgm:cxn modelId="{7331CB4E-22E5-4532-9D2B-EF74B706FBE2}" type="presParOf" srcId="{D5DF451B-69B5-4B21-B951-61BCA1C84A7D}" destId="{D882F88C-26FC-4674-BE64-CB843597C456}" srcOrd="0" destOrd="0" presId="urn:microsoft.com/office/officeart/2005/8/layout/vList5"/>
    <dgm:cxn modelId="{E554E439-9CD7-47AA-B041-BFB2DF901B2C}" type="presParOf" srcId="{D882F88C-26FC-4674-BE64-CB843597C456}" destId="{21527FBE-C2AD-4530-870B-7248E3B275D5}" srcOrd="0" destOrd="0" presId="urn:microsoft.com/office/officeart/2005/8/layout/vList5"/>
    <dgm:cxn modelId="{7B717189-3A8B-488F-84B9-44148497119A}" type="presParOf" srcId="{D882F88C-26FC-4674-BE64-CB843597C456}" destId="{DB91F97F-3E74-45BF-9F56-95D7666DF992}" srcOrd="1" destOrd="0" presId="urn:microsoft.com/office/officeart/2005/8/layout/vList5"/>
    <dgm:cxn modelId="{5899A582-22BA-4874-A20D-B4776E41F66F}" type="presParOf" srcId="{D5DF451B-69B5-4B21-B951-61BCA1C84A7D}" destId="{49C3ABCC-3971-400D-8BB3-1CE18D2B3846}" srcOrd="1" destOrd="0" presId="urn:microsoft.com/office/officeart/2005/8/layout/vList5"/>
    <dgm:cxn modelId="{4ACFCC92-080E-4948-8BAD-68EE5F3348B1}" type="presParOf" srcId="{D5DF451B-69B5-4B21-B951-61BCA1C84A7D}" destId="{1B5321E6-60DB-47E5-A541-3C2D53426E26}" srcOrd="2" destOrd="0" presId="urn:microsoft.com/office/officeart/2005/8/layout/vList5"/>
    <dgm:cxn modelId="{3AF1EC98-F4B5-4554-94AD-61FF68C10BA8}" type="presParOf" srcId="{1B5321E6-60DB-47E5-A541-3C2D53426E26}" destId="{CB7E14C9-4A1E-49DC-BE97-B57D261864E6}" srcOrd="0" destOrd="0" presId="urn:microsoft.com/office/officeart/2005/8/layout/vList5"/>
    <dgm:cxn modelId="{3D432ACD-D27D-4DD6-A20D-721F1CBE1277}" type="presParOf" srcId="{D5DF451B-69B5-4B21-B951-61BCA1C84A7D}" destId="{6000AA25-A21F-48F6-B81E-1B1B020D0B1D}" srcOrd="3" destOrd="0" presId="urn:microsoft.com/office/officeart/2005/8/layout/vList5"/>
    <dgm:cxn modelId="{9C757283-8466-46B6-B4DE-E219039EE426}" type="presParOf" srcId="{D5DF451B-69B5-4B21-B951-61BCA1C84A7D}" destId="{C0855F91-6EC1-496E-84DA-FAB3113529EE}" srcOrd="4" destOrd="0" presId="urn:microsoft.com/office/officeart/2005/8/layout/vList5"/>
    <dgm:cxn modelId="{80F1CD59-D726-4703-BA5C-22A4660E2143}" type="presParOf" srcId="{C0855F91-6EC1-496E-84DA-FAB3113529EE}" destId="{23BD949B-EF71-40ED-A3C1-E7967908BC67}" srcOrd="0" destOrd="0" presId="urn:microsoft.com/office/officeart/2005/8/layout/vList5"/>
    <dgm:cxn modelId="{9863A8A9-2C74-4FEE-ACA2-26051F2EC7B3}" type="presParOf" srcId="{C0855F91-6EC1-496E-84DA-FAB3113529EE}" destId="{3E35AEB8-95E5-4EF8-9A1F-2BCD4BFD25D1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45B828-8FAC-460B-8DB0-C5C85E82EC75}" type="doc">
      <dgm:prSet loTypeId="urn:microsoft.com/office/officeart/2005/8/layout/vList5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E90C6ACC-0D70-479D-BA8E-8ED48411FC50}">
      <dgm:prSet phldrT="[Текст]" custT="1"/>
      <dgm:spPr/>
      <dgm:t>
        <a:bodyPr/>
        <a:lstStyle/>
        <a:p>
          <a:pPr algn="just"/>
          <a:endParaRPr lang="ru-RU" sz="1800" kern="1200" dirty="0">
            <a:latin typeface="Arial" pitchFamily="34" charset="0"/>
            <a:cs typeface="Arial" pitchFamily="34" charset="0"/>
          </a:endParaRPr>
        </a:p>
      </dgm:t>
    </dgm:pt>
    <dgm:pt modelId="{A284FC70-1885-4996-8680-0CD82447F9F5}" type="sibTrans" cxnId="{23570215-C601-4AB5-AC5D-E1CC9E3B5114}">
      <dgm:prSet/>
      <dgm:spPr/>
      <dgm:t>
        <a:bodyPr/>
        <a:lstStyle/>
        <a:p>
          <a:endParaRPr lang="ru-RU"/>
        </a:p>
      </dgm:t>
    </dgm:pt>
    <dgm:pt modelId="{1F5DA2E1-15AC-4516-A151-F690B5610EBC}" type="parTrans" cxnId="{23570215-C601-4AB5-AC5D-E1CC9E3B5114}">
      <dgm:prSet/>
      <dgm:spPr/>
      <dgm:t>
        <a:bodyPr/>
        <a:lstStyle/>
        <a:p>
          <a:endParaRPr lang="ru-RU"/>
        </a:p>
      </dgm:t>
    </dgm:pt>
    <dgm:pt modelId="{3FD3C8F9-F6FA-4770-A836-DB514F4DD3C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Наиболее серьезные нарушения, выявленные в процессе осуществления контрольно-надзорной деятельности: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/>
        </a:p>
      </dgm:t>
    </dgm:pt>
    <dgm:pt modelId="{05673AC9-A42E-4F70-8AA6-49097C69F61E}" type="sibTrans" cxnId="{A3C1408C-005F-42A6-A7B3-A2743EEBA286}">
      <dgm:prSet/>
      <dgm:spPr/>
      <dgm:t>
        <a:bodyPr/>
        <a:lstStyle/>
        <a:p>
          <a:endParaRPr lang="ru-RU"/>
        </a:p>
      </dgm:t>
    </dgm:pt>
    <dgm:pt modelId="{00AF0047-1AA5-4C37-A63F-2A89FFB6C367}" type="parTrans" cxnId="{A3C1408C-005F-42A6-A7B3-A2743EEBA286}">
      <dgm:prSet/>
      <dgm:spPr/>
      <dgm:t>
        <a:bodyPr/>
        <a:lstStyle/>
        <a:p>
          <a:endParaRPr lang="ru-RU"/>
        </a:p>
      </dgm:t>
    </dgm:pt>
    <dgm:pt modelId="{546B539C-8E38-45F2-9F8F-F8E250D0D00A}">
      <dgm:prSet phldrT="[Текст]" custT="1"/>
      <dgm:spPr/>
      <dgm:t>
        <a:bodyPr/>
        <a:lstStyle/>
        <a:p>
          <a:pPr algn="just"/>
          <a:r>
            <a:rPr lang="ru-RU" sz="1800" b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rPr>
            <a:t>Наличие у образовательной организации нескольких сайтов, в том числе «старых», не обновляемых, на которых также размещаются персональные данные, либо имеются формы для их сбора</a:t>
          </a:r>
          <a:endParaRPr lang="ru-RU" sz="1800" b="0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+mj-ea"/>
            <a:cs typeface="Arial" pitchFamily="34" charset="0"/>
          </a:endParaRPr>
        </a:p>
      </dgm:t>
    </dgm:pt>
    <dgm:pt modelId="{202F7310-1DCC-4F8A-8847-B46374B4104F}" type="parTrans" cxnId="{9E8C077D-AA41-49C9-8FAE-56427A1A6E8E}">
      <dgm:prSet/>
      <dgm:spPr/>
      <dgm:t>
        <a:bodyPr/>
        <a:lstStyle/>
        <a:p>
          <a:endParaRPr lang="ru-RU"/>
        </a:p>
      </dgm:t>
    </dgm:pt>
    <dgm:pt modelId="{5B9FD91D-E4FC-4DDE-BA1D-2B417EB88296}" type="sibTrans" cxnId="{9E8C077D-AA41-49C9-8FAE-56427A1A6E8E}">
      <dgm:prSet/>
      <dgm:spPr/>
      <dgm:t>
        <a:bodyPr/>
        <a:lstStyle/>
        <a:p>
          <a:endParaRPr lang="ru-RU"/>
        </a:p>
      </dgm:t>
    </dgm:pt>
    <dgm:pt modelId="{FE65CED2-489A-4738-A79A-2110E3B30705}">
      <dgm:prSet phldrT="[Текст]" custT="1"/>
      <dgm:spPr/>
      <dgm:t>
        <a:bodyPr/>
        <a:lstStyle/>
        <a:p>
          <a:pPr algn="just"/>
          <a:endParaRPr lang="ru-RU" sz="1800" kern="1200" dirty="0">
            <a:latin typeface="Arial" pitchFamily="34" charset="0"/>
            <a:cs typeface="Arial" pitchFamily="34" charset="0"/>
          </a:endParaRPr>
        </a:p>
      </dgm:t>
    </dgm:pt>
    <dgm:pt modelId="{B0623144-A565-498C-93DD-6F4AFB475253}" type="parTrans" cxnId="{3E31C6E0-B7E6-4988-B792-DEF15ABE94F6}">
      <dgm:prSet/>
      <dgm:spPr/>
    </dgm:pt>
    <dgm:pt modelId="{9AFADF7B-5A76-4F77-A1D1-1BD63411522C}" type="sibTrans" cxnId="{3E31C6E0-B7E6-4988-B792-DEF15ABE94F6}">
      <dgm:prSet/>
      <dgm:spPr/>
    </dgm:pt>
    <dgm:pt modelId="{1A83C38C-4192-4DDA-9162-64BB22AFEA8E}">
      <dgm:prSet phldrT="[Текст]" custT="1"/>
      <dgm:spPr/>
      <dgm:t>
        <a:bodyPr/>
        <a:lstStyle/>
        <a:p>
          <a:pPr algn="just"/>
          <a:r>
            <a:rPr lang="ru-RU" sz="1800" b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rPr>
            <a:t>Размещение сайтов образовательных организаций на бесплатных ресурсах, наличие отдельных страниц у педагогов, не связанных с сайтом самой организации, в </a:t>
          </a:r>
          <a:r>
            <a:rPr lang="ru-RU" sz="1800" b="0" kern="1200" dirty="0" err="1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rPr>
            <a:t>т.ч</a:t>
          </a:r>
          <a:r>
            <a:rPr lang="ru-RU" sz="1800" b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rPr>
            <a:t>. на бесплатных ресурсах</a:t>
          </a:r>
          <a:endParaRPr lang="ru-RU" sz="1800" b="0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+mj-ea"/>
            <a:cs typeface="Arial" pitchFamily="34" charset="0"/>
          </a:endParaRPr>
        </a:p>
      </dgm:t>
    </dgm:pt>
    <dgm:pt modelId="{3D7D6B85-3266-4C34-B1EE-D1C7FE3A0911}" type="parTrans" cxnId="{880471C3-6007-4D51-B51E-3709660B4A61}">
      <dgm:prSet/>
      <dgm:spPr/>
    </dgm:pt>
    <dgm:pt modelId="{20D13A5F-898D-490C-B04A-FAB80C2357BD}" type="sibTrans" cxnId="{880471C3-6007-4D51-B51E-3709660B4A61}">
      <dgm:prSet/>
      <dgm:spPr/>
    </dgm:pt>
    <dgm:pt modelId="{D5DF451B-69B5-4B21-B951-61BCA1C84A7D}" type="pres">
      <dgm:prSet presAssocID="{9C45B828-8FAC-460B-8DB0-C5C85E82EC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82F88C-26FC-4674-BE64-CB843597C456}" type="pres">
      <dgm:prSet presAssocID="{3FD3C8F9-F6FA-4770-A836-DB514F4DD3C2}" presName="linNode" presStyleCnt="0"/>
      <dgm:spPr/>
    </dgm:pt>
    <dgm:pt modelId="{21527FBE-C2AD-4530-870B-7248E3B275D5}" type="pres">
      <dgm:prSet presAssocID="{3FD3C8F9-F6FA-4770-A836-DB514F4DD3C2}" presName="parentText" presStyleLbl="node1" presStyleIdx="0" presStyleCnt="1" custScaleX="109365" custScaleY="94303" custLinFactNeighborX="-50" custLinFactNeighborY="-341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1F97F-3E74-45BF-9F56-95D7666DF992}" type="pres">
      <dgm:prSet presAssocID="{3FD3C8F9-F6FA-4770-A836-DB514F4DD3C2}" presName="descendantText" presStyleLbl="alignAccFollowNode1" presStyleIdx="0" presStyleCnt="1" custScaleX="98431" custScaleY="116435" custLinFactNeighborX="-1792" custLinFactNeighborY="-19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29F34A-427A-4D01-BF41-120CFAFDB640}" type="presOf" srcId="{546B539C-8E38-45F2-9F8F-F8E250D0D00A}" destId="{DB91F97F-3E74-45BF-9F56-95D7666DF992}" srcOrd="0" destOrd="2" presId="urn:microsoft.com/office/officeart/2005/8/layout/vList5"/>
    <dgm:cxn modelId="{FB52C1BF-FCCE-4786-B0C8-20730BC1780D}" type="presOf" srcId="{1A83C38C-4192-4DDA-9162-64BB22AFEA8E}" destId="{DB91F97F-3E74-45BF-9F56-95D7666DF992}" srcOrd="0" destOrd="3" presId="urn:microsoft.com/office/officeart/2005/8/layout/vList5"/>
    <dgm:cxn modelId="{A3C1408C-005F-42A6-A7B3-A2743EEBA286}" srcId="{9C45B828-8FAC-460B-8DB0-C5C85E82EC75}" destId="{3FD3C8F9-F6FA-4770-A836-DB514F4DD3C2}" srcOrd="0" destOrd="0" parTransId="{00AF0047-1AA5-4C37-A63F-2A89FFB6C367}" sibTransId="{05673AC9-A42E-4F70-8AA6-49097C69F61E}"/>
    <dgm:cxn modelId="{23570215-C601-4AB5-AC5D-E1CC9E3B5114}" srcId="{3FD3C8F9-F6FA-4770-A836-DB514F4DD3C2}" destId="{E90C6ACC-0D70-479D-BA8E-8ED48411FC50}" srcOrd="0" destOrd="0" parTransId="{1F5DA2E1-15AC-4516-A151-F690B5610EBC}" sibTransId="{A284FC70-1885-4996-8680-0CD82447F9F5}"/>
    <dgm:cxn modelId="{880471C3-6007-4D51-B51E-3709660B4A61}" srcId="{3FD3C8F9-F6FA-4770-A836-DB514F4DD3C2}" destId="{1A83C38C-4192-4DDA-9162-64BB22AFEA8E}" srcOrd="3" destOrd="0" parTransId="{3D7D6B85-3266-4C34-B1EE-D1C7FE3A0911}" sibTransId="{20D13A5F-898D-490C-B04A-FAB80C2357BD}"/>
    <dgm:cxn modelId="{86A3ED21-087F-4912-A513-55996EF64FC0}" type="presOf" srcId="{FE65CED2-489A-4738-A79A-2110E3B30705}" destId="{DB91F97F-3E74-45BF-9F56-95D7666DF992}" srcOrd="0" destOrd="1" presId="urn:microsoft.com/office/officeart/2005/8/layout/vList5"/>
    <dgm:cxn modelId="{3E31C6E0-B7E6-4988-B792-DEF15ABE94F6}" srcId="{3FD3C8F9-F6FA-4770-A836-DB514F4DD3C2}" destId="{FE65CED2-489A-4738-A79A-2110E3B30705}" srcOrd="1" destOrd="0" parTransId="{B0623144-A565-498C-93DD-6F4AFB475253}" sibTransId="{9AFADF7B-5A76-4F77-A1D1-1BD63411522C}"/>
    <dgm:cxn modelId="{9E8C077D-AA41-49C9-8FAE-56427A1A6E8E}" srcId="{3FD3C8F9-F6FA-4770-A836-DB514F4DD3C2}" destId="{546B539C-8E38-45F2-9F8F-F8E250D0D00A}" srcOrd="2" destOrd="0" parTransId="{202F7310-1DCC-4F8A-8847-B46374B4104F}" sibTransId="{5B9FD91D-E4FC-4DDE-BA1D-2B417EB88296}"/>
    <dgm:cxn modelId="{325641B5-5326-4B11-994B-A87819520331}" type="presOf" srcId="{3FD3C8F9-F6FA-4770-A836-DB514F4DD3C2}" destId="{21527FBE-C2AD-4530-870B-7248E3B275D5}" srcOrd="0" destOrd="0" presId="urn:microsoft.com/office/officeart/2005/8/layout/vList5"/>
    <dgm:cxn modelId="{2F7F0ADC-EB52-4A59-B80E-E370BC66E0CC}" type="presOf" srcId="{9C45B828-8FAC-460B-8DB0-C5C85E82EC75}" destId="{D5DF451B-69B5-4B21-B951-61BCA1C84A7D}" srcOrd="0" destOrd="0" presId="urn:microsoft.com/office/officeart/2005/8/layout/vList5"/>
    <dgm:cxn modelId="{907C7E9F-6C06-457F-9290-6970958797FA}" type="presOf" srcId="{E90C6ACC-0D70-479D-BA8E-8ED48411FC50}" destId="{DB91F97F-3E74-45BF-9F56-95D7666DF992}" srcOrd="0" destOrd="0" presId="urn:microsoft.com/office/officeart/2005/8/layout/vList5"/>
    <dgm:cxn modelId="{3E65326D-73C4-4A98-93B8-B7C1AD04AD21}" type="presParOf" srcId="{D5DF451B-69B5-4B21-B951-61BCA1C84A7D}" destId="{D882F88C-26FC-4674-BE64-CB843597C456}" srcOrd="0" destOrd="0" presId="urn:microsoft.com/office/officeart/2005/8/layout/vList5"/>
    <dgm:cxn modelId="{8FCE5DC8-F239-4476-A877-DCD1281F1F9D}" type="presParOf" srcId="{D882F88C-26FC-4674-BE64-CB843597C456}" destId="{21527FBE-C2AD-4530-870B-7248E3B275D5}" srcOrd="0" destOrd="0" presId="urn:microsoft.com/office/officeart/2005/8/layout/vList5"/>
    <dgm:cxn modelId="{9DEBCF37-F0A7-42F9-ACEA-69863F755CA1}" type="presParOf" srcId="{D882F88C-26FC-4674-BE64-CB843597C456}" destId="{DB91F97F-3E74-45BF-9F56-95D7666DF992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45B828-8FAC-460B-8DB0-C5C85E82EC75}" type="doc">
      <dgm:prSet loTypeId="urn:microsoft.com/office/officeart/2005/8/layout/vList5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E90C6ACC-0D70-479D-BA8E-8ED48411FC50}">
      <dgm:prSet phldrT="[Текст]" custT="1"/>
      <dgm:spPr/>
      <dgm:t>
        <a:bodyPr/>
        <a:lstStyle/>
        <a:p>
          <a:pPr algn="just"/>
          <a:r>
            <a:rPr lang="ru-RU" sz="1800" b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rPr>
            <a:t>Отсутствие документов, определяющих политику в области обработки персональных данных; размещение в свободном доступе для неограниченного круга лиц персональных данных</a:t>
          </a:r>
          <a:endParaRPr lang="ru-RU" sz="1800" kern="1200" dirty="0">
            <a:latin typeface="Arial" pitchFamily="34" charset="0"/>
            <a:cs typeface="Arial" pitchFamily="34" charset="0"/>
          </a:endParaRPr>
        </a:p>
      </dgm:t>
    </dgm:pt>
    <dgm:pt modelId="{A284FC70-1885-4996-8680-0CD82447F9F5}" type="sibTrans" cxnId="{23570215-C601-4AB5-AC5D-E1CC9E3B5114}">
      <dgm:prSet/>
      <dgm:spPr/>
      <dgm:t>
        <a:bodyPr/>
        <a:lstStyle/>
        <a:p>
          <a:endParaRPr lang="ru-RU"/>
        </a:p>
      </dgm:t>
    </dgm:pt>
    <dgm:pt modelId="{1F5DA2E1-15AC-4516-A151-F690B5610EBC}" type="parTrans" cxnId="{23570215-C601-4AB5-AC5D-E1CC9E3B5114}">
      <dgm:prSet/>
      <dgm:spPr/>
      <dgm:t>
        <a:bodyPr/>
        <a:lstStyle/>
        <a:p>
          <a:endParaRPr lang="ru-RU"/>
        </a:p>
      </dgm:t>
    </dgm:pt>
    <dgm:pt modelId="{3FD3C8F9-F6FA-4770-A836-DB514F4DD3C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Наиболее серьезные нарушения, выявленные в процессе осуществления контрольно-надзорной деятельности: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/>
        </a:p>
      </dgm:t>
    </dgm:pt>
    <dgm:pt modelId="{05673AC9-A42E-4F70-8AA6-49097C69F61E}" type="sibTrans" cxnId="{A3C1408C-005F-42A6-A7B3-A2743EEBA286}">
      <dgm:prSet/>
      <dgm:spPr/>
      <dgm:t>
        <a:bodyPr/>
        <a:lstStyle/>
        <a:p>
          <a:endParaRPr lang="ru-RU"/>
        </a:p>
      </dgm:t>
    </dgm:pt>
    <dgm:pt modelId="{00AF0047-1AA5-4C37-A63F-2A89FFB6C367}" type="parTrans" cxnId="{A3C1408C-005F-42A6-A7B3-A2743EEBA286}">
      <dgm:prSet/>
      <dgm:spPr/>
      <dgm:t>
        <a:bodyPr/>
        <a:lstStyle/>
        <a:p>
          <a:endParaRPr lang="ru-RU"/>
        </a:p>
      </dgm:t>
    </dgm:pt>
    <dgm:pt modelId="{5E17DD13-D1BB-4F88-AEA4-B12F141AF043}">
      <dgm:prSet phldrT="[Текст]" custT="1"/>
      <dgm:spPr/>
      <dgm:t>
        <a:bodyPr/>
        <a:lstStyle/>
        <a:p>
          <a:pPr algn="just"/>
          <a:r>
            <a:rPr lang="ru-RU" sz="18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Хостинг сайтов на зарубежных ресурсах</a:t>
          </a:r>
          <a:endParaRPr lang="ru-RU" sz="1800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83F840AF-4D3C-4EBA-9EFD-5D6035030697}" type="parTrans" cxnId="{91ACFC98-BB15-4A16-81E8-46BB8531AB4C}">
      <dgm:prSet/>
      <dgm:spPr/>
    </dgm:pt>
    <dgm:pt modelId="{9C99569F-B812-4A16-865C-636983E245C0}" type="sibTrans" cxnId="{91ACFC98-BB15-4A16-81E8-46BB8531AB4C}">
      <dgm:prSet/>
      <dgm:spPr/>
    </dgm:pt>
    <dgm:pt modelId="{633DB8B8-548A-4E9E-8673-BBF37B28FBD2}">
      <dgm:prSet phldrT="[Текст]" custT="1"/>
      <dgm:spPr/>
      <dgm:t>
        <a:bodyPr/>
        <a:lstStyle/>
        <a:p>
          <a:pPr algn="just"/>
          <a:r>
            <a:rPr lang="ru-RU" sz="1800" kern="1200" dirty="0" smtClean="0">
              <a:latin typeface="Arial" pitchFamily="34" charset="0"/>
              <a:cs typeface="Arial" pitchFamily="34" charset="0"/>
            </a:rPr>
            <a:t>Распространение в публичных докладах на сайтах образовательных организаций сведений о диагнозе ребенка, социальном положении его семьи и т.п.</a:t>
          </a:r>
          <a:endParaRPr lang="ru-RU" sz="1800" kern="1200" dirty="0">
            <a:latin typeface="Arial" pitchFamily="34" charset="0"/>
            <a:cs typeface="Arial" pitchFamily="34" charset="0"/>
          </a:endParaRPr>
        </a:p>
      </dgm:t>
    </dgm:pt>
    <dgm:pt modelId="{7915C413-EE78-407A-BD9E-EFB7171DCC58}" type="parTrans" cxnId="{42695CAE-818A-4018-8469-7ED24ED8CD22}">
      <dgm:prSet/>
      <dgm:spPr/>
    </dgm:pt>
    <dgm:pt modelId="{F648EEC2-FD7F-480B-B2A1-B73EB51BEB18}" type="sibTrans" cxnId="{42695CAE-818A-4018-8469-7ED24ED8CD22}">
      <dgm:prSet/>
      <dgm:spPr/>
    </dgm:pt>
    <dgm:pt modelId="{D5DF451B-69B5-4B21-B951-61BCA1C84A7D}" type="pres">
      <dgm:prSet presAssocID="{9C45B828-8FAC-460B-8DB0-C5C85E82EC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82F88C-26FC-4674-BE64-CB843597C456}" type="pres">
      <dgm:prSet presAssocID="{3FD3C8F9-F6FA-4770-A836-DB514F4DD3C2}" presName="linNode" presStyleCnt="0"/>
      <dgm:spPr/>
    </dgm:pt>
    <dgm:pt modelId="{21527FBE-C2AD-4530-870B-7248E3B275D5}" type="pres">
      <dgm:prSet presAssocID="{3FD3C8F9-F6FA-4770-A836-DB514F4DD3C2}" presName="parentText" presStyleLbl="node1" presStyleIdx="0" presStyleCnt="1" custScaleX="106890" custScaleY="94303" custLinFactNeighborX="-2574" custLinFactNeighborY="-28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1F97F-3E74-45BF-9F56-95D7666DF992}" type="pres">
      <dgm:prSet presAssocID="{3FD3C8F9-F6FA-4770-A836-DB514F4DD3C2}" presName="descendantText" presStyleLbl="alignAccFollowNode1" presStyleIdx="0" presStyleCnt="1" custScaleX="94260" custScaleY="116435" custLinFactNeighborX="-2524" custLinFactNeighborY="-4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ACFC98-BB15-4A16-81E8-46BB8531AB4C}" srcId="{3FD3C8F9-F6FA-4770-A836-DB514F4DD3C2}" destId="{5E17DD13-D1BB-4F88-AEA4-B12F141AF043}" srcOrd="2" destOrd="0" parTransId="{83F840AF-4D3C-4EBA-9EFD-5D6035030697}" sibTransId="{9C99569F-B812-4A16-865C-636983E245C0}"/>
    <dgm:cxn modelId="{19E45E61-9E43-4DDD-AE3C-23BF1DED5EB8}" type="presOf" srcId="{5E17DD13-D1BB-4F88-AEA4-B12F141AF043}" destId="{DB91F97F-3E74-45BF-9F56-95D7666DF992}" srcOrd="0" destOrd="2" presId="urn:microsoft.com/office/officeart/2005/8/layout/vList5"/>
    <dgm:cxn modelId="{42695CAE-818A-4018-8469-7ED24ED8CD22}" srcId="{3FD3C8F9-F6FA-4770-A836-DB514F4DD3C2}" destId="{633DB8B8-548A-4E9E-8673-BBF37B28FBD2}" srcOrd="1" destOrd="0" parTransId="{7915C413-EE78-407A-BD9E-EFB7171DCC58}" sibTransId="{F648EEC2-FD7F-480B-B2A1-B73EB51BEB18}"/>
    <dgm:cxn modelId="{A3C1408C-005F-42A6-A7B3-A2743EEBA286}" srcId="{9C45B828-8FAC-460B-8DB0-C5C85E82EC75}" destId="{3FD3C8F9-F6FA-4770-A836-DB514F4DD3C2}" srcOrd="0" destOrd="0" parTransId="{00AF0047-1AA5-4C37-A63F-2A89FFB6C367}" sibTransId="{05673AC9-A42E-4F70-8AA6-49097C69F61E}"/>
    <dgm:cxn modelId="{23570215-C601-4AB5-AC5D-E1CC9E3B5114}" srcId="{3FD3C8F9-F6FA-4770-A836-DB514F4DD3C2}" destId="{E90C6ACC-0D70-479D-BA8E-8ED48411FC50}" srcOrd="0" destOrd="0" parTransId="{1F5DA2E1-15AC-4516-A151-F690B5610EBC}" sibTransId="{A284FC70-1885-4996-8680-0CD82447F9F5}"/>
    <dgm:cxn modelId="{DCEF7B80-6641-4731-ADDA-60C336858E52}" type="presOf" srcId="{E90C6ACC-0D70-479D-BA8E-8ED48411FC50}" destId="{DB91F97F-3E74-45BF-9F56-95D7666DF992}" srcOrd="0" destOrd="0" presId="urn:microsoft.com/office/officeart/2005/8/layout/vList5"/>
    <dgm:cxn modelId="{251B8ED1-70FF-4041-B84B-360D433F1CFB}" type="presOf" srcId="{3FD3C8F9-F6FA-4770-A836-DB514F4DD3C2}" destId="{21527FBE-C2AD-4530-870B-7248E3B275D5}" srcOrd="0" destOrd="0" presId="urn:microsoft.com/office/officeart/2005/8/layout/vList5"/>
    <dgm:cxn modelId="{D4681BAE-4C0A-4882-8994-29FCCCAE9667}" type="presOf" srcId="{9C45B828-8FAC-460B-8DB0-C5C85E82EC75}" destId="{D5DF451B-69B5-4B21-B951-61BCA1C84A7D}" srcOrd="0" destOrd="0" presId="urn:microsoft.com/office/officeart/2005/8/layout/vList5"/>
    <dgm:cxn modelId="{C221C46C-D07B-45CA-9CB9-E081C18C81C7}" type="presOf" srcId="{633DB8B8-548A-4E9E-8673-BBF37B28FBD2}" destId="{DB91F97F-3E74-45BF-9F56-95D7666DF992}" srcOrd="0" destOrd="1" presId="urn:microsoft.com/office/officeart/2005/8/layout/vList5"/>
    <dgm:cxn modelId="{954E1B63-241C-422D-9D49-BA4640DB05FD}" type="presParOf" srcId="{D5DF451B-69B5-4B21-B951-61BCA1C84A7D}" destId="{D882F88C-26FC-4674-BE64-CB843597C456}" srcOrd="0" destOrd="0" presId="urn:microsoft.com/office/officeart/2005/8/layout/vList5"/>
    <dgm:cxn modelId="{E6057820-943F-431C-A7AA-350AD16B000E}" type="presParOf" srcId="{D882F88C-26FC-4674-BE64-CB843597C456}" destId="{21527FBE-C2AD-4530-870B-7248E3B275D5}" srcOrd="0" destOrd="0" presId="urn:microsoft.com/office/officeart/2005/8/layout/vList5"/>
    <dgm:cxn modelId="{CF6CF560-8FAB-4EA9-A001-0844ABC3269E}" type="presParOf" srcId="{D882F88C-26FC-4674-BE64-CB843597C456}" destId="{DB91F97F-3E74-45BF-9F56-95D7666DF992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B56417-EE80-4B89-BB53-DDF576237E1E}">
      <dsp:nvSpPr>
        <dsp:cNvPr id="0" name=""/>
        <dsp:cNvSpPr/>
      </dsp:nvSpPr>
      <dsp:spPr>
        <a:xfrm>
          <a:off x="634682" y="0"/>
          <a:ext cx="3695274" cy="1357322"/>
        </a:xfrm>
        <a:prstGeom prst="rightArrow">
          <a:avLst/>
        </a:pr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120230D2-C044-48CA-8854-F7AADE0D43A4}">
      <dsp:nvSpPr>
        <dsp:cNvPr id="0" name=""/>
        <dsp:cNvSpPr/>
      </dsp:nvSpPr>
      <dsp:spPr>
        <a:xfrm>
          <a:off x="826816" y="349257"/>
          <a:ext cx="2492985" cy="642941"/>
        </a:xfrm>
        <a:prstGeom prst="roundRect">
          <a:avLst/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Национальная стратегия действий в интересах детей на 2012-2017 г.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826816" y="349257"/>
        <a:ext cx="2492985" cy="6429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6D923F-592D-4F07-9742-55E103C12618}">
      <dsp:nvSpPr>
        <dsp:cNvPr id="0" name=""/>
        <dsp:cNvSpPr/>
      </dsp:nvSpPr>
      <dsp:spPr>
        <a:xfrm>
          <a:off x="112295" y="0"/>
          <a:ext cx="1472558" cy="1071570"/>
        </a:xfrm>
        <a:prstGeom prst="rightArrow">
          <a:avLst/>
        </a:pr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A0DD32CA-9B89-4993-A9F5-4120A08C58C8}">
      <dsp:nvSpPr>
        <dsp:cNvPr id="0" name=""/>
        <dsp:cNvSpPr/>
      </dsp:nvSpPr>
      <dsp:spPr>
        <a:xfrm>
          <a:off x="359269" y="288033"/>
          <a:ext cx="996560" cy="428628"/>
        </a:xfrm>
        <a:prstGeom prst="roundRect">
          <a:avLst/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Задача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359269" y="288033"/>
        <a:ext cx="996560" cy="4286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91F97F-3E74-45BF-9F56-95D7666DF992}">
      <dsp:nvSpPr>
        <dsp:cNvPr id="0" name=""/>
        <dsp:cNvSpPr/>
      </dsp:nvSpPr>
      <dsp:spPr>
        <a:xfrm rot="5400000">
          <a:off x="4142056" y="-2527550"/>
          <a:ext cx="1545756" cy="6600870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rPr>
            <a:t>177</a:t>
          </a:r>
          <a:r>
            <a:rPr lang="ru-RU" sz="1800" kern="1200" dirty="0" smtClean="0">
              <a:latin typeface="Arial" pitchFamily="34" charset="0"/>
              <a:cs typeface="Arial" pitchFamily="34" charset="0"/>
            </a:rPr>
            <a:t> организаций, по итогам направлены запросы-требования об удалении персональных данных с сайтов 15 образовательных организаций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 rot="5400000">
        <a:off x="4142056" y="-2527550"/>
        <a:ext cx="1545756" cy="6600870"/>
      </dsp:txXfrm>
    </dsp:sp>
    <dsp:sp modelId="{21527FBE-C2AD-4530-870B-7248E3B275D5}">
      <dsp:nvSpPr>
        <dsp:cNvPr id="0" name=""/>
        <dsp:cNvSpPr/>
      </dsp:nvSpPr>
      <dsp:spPr>
        <a:xfrm>
          <a:off x="0" y="0"/>
          <a:ext cx="1611624" cy="1638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/>
            <a:t>2013</a:t>
          </a:r>
          <a:endParaRPr lang="ru-RU" sz="3200" b="1" kern="1200" dirty="0"/>
        </a:p>
      </dsp:txBody>
      <dsp:txXfrm>
        <a:off x="0" y="0"/>
        <a:ext cx="1611624" cy="1638557"/>
      </dsp:txXfrm>
    </dsp:sp>
    <dsp:sp modelId="{CB7E14C9-4A1E-49DC-BE97-B57D261864E6}">
      <dsp:nvSpPr>
        <dsp:cNvPr id="0" name=""/>
        <dsp:cNvSpPr/>
      </dsp:nvSpPr>
      <dsp:spPr>
        <a:xfrm>
          <a:off x="0" y="1656195"/>
          <a:ext cx="1651013" cy="1638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2014</a:t>
          </a:r>
          <a:endParaRPr lang="ru-RU" sz="3200" b="1" kern="1200" dirty="0"/>
        </a:p>
      </dsp:txBody>
      <dsp:txXfrm>
        <a:off x="0" y="1656195"/>
        <a:ext cx="1651013" cy="1638557"/>
      </dsp:txXfrm>
    </dsp:sp>
    <dsp:sp modelId="{3E35AEB8-95E5-4EF8-9A1F-2BCD4BFD25D1}">
      <dsp:nvSpPr>
        <dsp:cNvPr id="0" name=""/>
        <dsp:cNvSpPr/>
      </dsp:nvSpPr>
      <dsp:spPr>
        <a:xfrm rot="5400000">
          <a:off x="4433433" y="516497"/>
          <a:ext cx="921739" cy="662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20 сайтов, на всех 20 размещены персональные данные детей, направлены запросы-требования об удалении информации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 rot="5400000">
        <a:off x="4433433" y="516497"/>
        <a:ext cx="921739" cy="6620252"/>
      </dsp:txXfrm>
    </dsp:sp>
    <dsp:sp modelId="{23BD949B-EF71-40ED-A3C1-E7967908BC67}">
      <dsp:nvSpPr>
        <dsp:cNvPr id="0" name=""/>
        <dsp:cNvSpPr/>
      </dsp:nvSpPr>
      <dsp:spPr>
        <a:xfrm>
          <a:off x="3237" y="3361314"/>
          <a:ext cx="1594737" cy="9578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2015</a:t>
          </a:r>
        </a:p>
      </dsp:txBody>
      <dsp:txXfrm>
        <a:off x="3237" y="3361314"/>
        <a:ext cx="1594737" cy="95780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91F97F-3E74-45BF-9F56-95D7666DF992}">
      <dsp:nvSpPr>
        <dsp:cNvPr id="0" name=""/>
        <dsp:cNvSpPr/>
      </dsp:nvSpPr>
      <dsp:spPr>
        <a:xfrm rot="5400000">
          <a:off x="2851705" y="256549"/>
          <a:ext cx="5567142" cy="50540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rPr>
            <a:t>Наличие у образовательной организации нескольких сайтов, в том числе «старых», не обновляемых, на которых также размещаются персональные данные, либо имеются формы для их сбора</a:t>
          </a:r>
          <a:endParaRPr lang="ru-RU" sz="1800" b="0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+mj-ea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rPr>
            <a:t>Размещение сайтов образовательных организаций на бесплатных ресурсах, наличие отдельных страниц у педагогов, не связанных с сайтом самой организации, в </a:t>
          </a:r>
          <a:r>
            <a:rPr lang="ru-RU" sz="1800" b="0" kern="1200" dirty="0" err="1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rPr>
            <a:t>т.ч</a:t>
          </a:r>
          <a:r>
            <a:rPr lang="ru-RU" sz="1800" b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rPr>
            <a:t>. на бесплатных ресурсах</a:t>
          </a:r>
          <a:endParaRPr lang="ru-RU" sz="1800" b="0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+mj-ea"/>
            <a:cs typeface="Arial" pitchFamily="34" charset="0"/>
          </a:endParaRPr>
        </a:p>
      </dsp:txBody>
      <dsp:txXfrm rot="5400000">
        <a:off x="2851705" y="256549"/>
        <a:ext cx="5567142" cy="5054044"/>
      </dsp:txXfrm>
    </dsp:sp>
    <dsp:sp modelId="{21527FBE-C2AD-4530-870B-7248E3B275D5}">
      <dsp:nvSpPr>
        <dsp:cNvPr id="0" name=""/>
        <dsp:cNvSpPr/>
      </dsp:nvSpPr>
      <dsp:spPr>
        <a:xfrm>
          <a:off x="0" y="0"/>
          <a:ext cx="3158697" cy="56361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Наиболее серьезные нарушения, выявленные в процессе осуществления контрольно-надзорной деятельности: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>
        <a:off x="0" y="0"/>
        <a:ext cx="3158697" cy="563617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91F97F-3E74-45BF-9F56-95D7666DF992}">
      <dsp:nvSpPr>
        <dsp:cNvPr id="0" name=""/>
        <dsp:cNvSpPr/>
      </dsp:nvSpPr>
      <dsp:spPr>
        <a:xfrm rot="5400000">
          <a:off x="2830118" y="305553"/>
          <a:ext cx="5567142" cy="49560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rPr>
            <a:t>Отсутствие документов, определяющих политику в области обработки персональных данных; размещение в свободном доступе для неограниченного круга лиц персональных данных</a:t>
          </a:r>
          <a:endParaRPr lang="ru-R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Распространение в публичных докладах на сайтах образовательных организаций сведений о диагнозе ребенка, социальном положении его семьи и т.п.</a:t>
          </a:r>
          <a:endParaRPr lang="ru-R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Хостинг сайтов на зарубежных ресурсах</a:t>
          </a:r>
          <a:endParaRPr lang="ru-RU" sz="1800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 rot="5400000">
        <a:off x="2830118" y="305553"/>
        <a:ext cx="5567142" cy="4956036"/>
      </dsp:txXfrm>
    </dsp:sp>
    <dsp:sp modelId="{21527FBE-C2AD-4530-870B-7248E3B275D5}">
      <dsp:nvSpPr>
        <dsp:cNvPr id="0" name=""/>
        <dsp:cNvSpPr/>
      </dsp:nvSpPr>
      <dsp:spPr>
        <a:xfrm>
          <a:off x="0" y="29"/>
          <a:ext cx="3161307" cy="56361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Наиболее серьезные нарушения, выявленные в процессе осуществления контрольно-надзорной деятельности: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>
        <a:off x="0" y="29"/>
        <a:ext cx="3161307" cy="5636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41322E-22F3-4473-AE72-33E94F7B66AC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85BF925-C2A4-44FA-B7FD-98DE0A52F3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A3379A-D6F2-43C5-933F-3AC348323D07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ED0B1-40DC-4014-B7BD-2B19BA52AE79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C11BCE-6D83-4619-96F1-D315C18BE97C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9ED299-F6A5-46EC-8D86-BB87185D3DFE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80191-7805-4D5E-A023-ED70E1BD354F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19FF4-44FE-4B34-8ACA-5FE3779CC8B2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F3049-696B-4260-AB8A-A8CC61CCA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BEDF-9A0F-4BA3-9884-75F7235F26F8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F2C7F-24F1-4607-9458-1F23F8B59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ACA77-CAB5-44DD-8FBF-30BD0EBD0A18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4C8C1-1882-4287-B140-7E6510459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ABC8B-14DC-472B-B2E6-DA23BE995742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B94C1-40B3-45FB-BD61-67C8EBAFE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346E9-4396-4AA3-A69B-64176C83F9DE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7D573-96C6-4D6E-A588-E1E2DB79E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3CC52-AE59-47C3-9219-67ADDC219D0F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04CC-C62E-43BC-8187-D1C172269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DED63-32FE-4FC2-9D1E-8AD82BB2AC81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41336-0F9C-4B94-ABDF-1E455969C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99C0-3F99-4279-A233-0AB55BE581D7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3A80-6CD9-4854-92BA-F3681F494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73AC0-D056-421B-9E38-1706D44F0501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9D5B4-FD65-4A58-B663-75395F2AD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30292-ADF1-4A05-B6AB-CA0A6874FC21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FB30-AB25-471C-890A-E22A16BA0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D698D-C0FC-4332-8321-D17067F783AF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6D689-0293-452D-8785-1EA4595CC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64DB2E-7151-43FC-846D-A04BBD737FAD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2998B4-0733-4F2E-8A4B-0471FAFBF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57188"/>
            <a:ext cx="3348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217488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 bwMode="auto">
          <a:xfrm>
            <a:off x="4643438" y="357188"/>
            <a:ext cx="4071937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n-cs"/>
              </a:rPr>
              <a:t>ФЕДЕРАЛЬНАЯ СЛУЖБА ПО НАДЗОРУ В СФЕРЕ СВЯЗИ,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n-cs"/>
              </a:rPr>
              <a:t>ИНФОРМАЦИОННЫХ ТЕХНОЛОГИЙ И  МАССОВЫХ КОММУНИКАЦИЙ</a:t>
            </a:r>
          </a:p>
        </p:txBody>
      </p:sp>
      <p:sp>
        <p:nvSpPr>
          <p:cNvPr id="9" name="Заголовок 8"/>
          <p:cNvSpPr txBox="1">
            <a:spLocks noGrp="1"/>
          </p:cNvSpPr>
          <p:nvPr>
            <p:ph type="ctrTitle"/>
          </p:nvPr>
        </p:nvSpPr>
        <p:spPr>
          <a:xfrm>
            <a:off x="714375" y="1914525"/>
            <a:ext cx="8429625" cy="1816100"/>
          </a:xfrm>
          <a:solidFill>
            <a:schemeClr val="accent1">
              <a:lumMod val="75000"/>
              <a:alpha val="67000"/>
            </a:schemeClr>
          </a:solidFill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Сайты образовательных организаций и электронные дневники: </a:t>
            </a:r>
            <a:b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 соблюсти требования законодательства </a:t>
            </a:r>
            <a:b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персональных данных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Подзаголовок 9"/>
          <p:cNvGrpSpPr>
            <a:grpSpLocks noGrp="1"/>
          </p:cNvGrpSpPr>
          <p:nvPr>
            <p:ph type="subTitle" idx="1"/>
          </p:nvPr>
        </p:nvGrpSpPr>
        <p:grpSpPr bwMode="auto">
          <a:xfrm>
            <a:off x="285750" y="5143500"/>
            <a:ext cx="6772275" cy="1143000"/>
            <a:chOff x="4587151" y="4451178"/>
            <a:chExt cx="4556847" cy="927183"/>
          </a:xfrm>
        </p:grpSpPr>
        <p:sp>
          <p:nvSpPr>
            <p:cNvPr id="11" name="TextBox 10"/>
            <p:cNvSpPr txBox="1"/>
            <p:nvPr/>
          </p:nvSpPr>
          <p:spPr>
            <a:xfrm>
              <a:off x="4592492" y="4509127"/>
              <a:ext cx="4551506" cy="749473"/>
            </a:xfrm>
            <a:prstGeom prst="rect">
              <a:avLst/>
            </a:prstGeom>
            <a:noFill/>
            <a:ln w="19050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Narrow" pitchFamily="34" charset="0"/>
                  <a:cs typeface="+mn-cs"/>
                </a:rPr>
                <a:t>ЕФРЕМОВ Алексей Александрович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Narrow" pitchFamily="34" charset="0"/>
                  <a:cs typeface="+mn-cs"/>
                </a:rPr>
                <a:t>начальник отдела Управления Роскомнадзора</a:t>
              </a:r>
              <a:br>
                <a:rPr lang="ru-RU" dirty="0">
                  <a:solidFill>
                    <a:schemeClr val="tx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Narrow" pitchFamily="34" charset="0"/>
                  <a:cs typeface="+mn-cs"/>
                </a:rPr>
              </a:b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Narrow" pitchFamily="34" charset="0"/>
                  <a:cs typeface="+mn-cs"/>
                </a:rPr>
                <a:t>по Воронежской области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rot="16200000" flipH="1">
              <a:off x="4123560" y="4914770"/>
              <a:ext cx="927183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213" y="1052513"/>
            <a:ext cx="8229600" cy="652462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Проблемные вопросы, выявленные в ходе проведения проверок: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250" y="1600200"/>
            <a:ext cx="7067550" cy="4525963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en-US" sz="20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Вопросы </a:t>
            </a:r>
            <a:r>
              <a:rPr lang="ru-RU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хранения и обработки персональных данных на серверах сторонних организаций в них не решаются, </a:t>
            </a:r>
            <a:r>
              <a:rPr lang="ru-RU" sz="2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 том числе не соблюдаются требования ч. 3 ст. 6 Федерального закона «О персональных данных»</a:t>
            </a:r>
            <a:r>
              <a:rPr lang="ru-RU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в части обязанности соблюдения конфиденциальности персональных данных и обеспечения безопасности персональных данных при их обработке, а также требований к защите обрабатываемых персональных данных в соответствии со ст. 19 Федерального закона от 27.07.2006г. № 152-ФЗ «О персональных данных»</a:t>
            </a:r>
            <a:endParaRPr lang="ru-RU" sz="2000" dirty="0" smtClean="0">
              <a:solidFill>
                <a:schemeClr val="accent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право с вырезом 6"/>
          <p:cNvSpPr/>
          <p:nvPr/>
        </p:nvSpPr>
        <p:spPr>
          <a:xfrm>
            <a:off x="1042988" y="2492375"/>
            <a:ext cx="433387" cy="5048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1042988" y="3789363"/>
            <a:ext cx="433387" cy="5048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72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9D30B47D-D1B6-446A-B52A-8977B106BBA3}" type="slidenum">
              <a:rPr lang="ru-RU" altLang="ru-RU" sz="1600" b="1">
                <a:latin typeface="Calibri" pitchFamily="34" charset="0"/>
              </a:rPr>
              <a:pPr algn="r"/>
              <a:t>10</a:t>
            </a:fld>
            <a:endParaRPr lang="ru-RU" altLang="ru-RU" sz="16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Содержимое 14"/>
          <p:cNvSpPr>
            <a:spLocks noGrp="1"/>
          </p:cNvSpPr>
          <p:nvPr>
            <p:ph idx="1"/>
          </p:nvPr>
        </p:nvSpPr>
        <p:spPr>
          <a:xfrm>
            <a:off x="571500" y="642938"/>
            <a:ext cx="8229600" cy="452596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ru-RU" altLang="ru-RU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Опыт взаимодействия с региональными органами власти - </a:t>
            </a:r>
            <a:endParaRPr lang="en-US" altLang="ru-RU" sz="2000" b="1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ru-RU" altLang="ru-RU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поручения губернатора Воронежской области по итогам оперативного совещания 21.09.2015</a:t>
            </a:r>
            <a:endParaRPr lang="ru-RU" altLang="ru-RU" sz="2000" i="1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ru-RU" altLang="ru-RU" sz="200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12293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B2B6E5F5-5FDD-4E15-BF1F-CD5A3C79A481}" type="slidenum">
              <a:rPr lang="ru-RU" altLang="ru-RU" sz="1600" b="1">
                <a:latin typeface="Calibri" pitchFamily="34" charset="0"/>
              </a:rPr>
              <a:pPr algn="r"/>
              <a:t>11</a:t>
            </a:fld>
            <a:endParaRPr lang="ru-RU" altLang="ru-RU" sz="1600" b="1">
              <a:latin typeface="Calibr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31825" y="1916113"/>
          <a:ext cx="8042275" cy="4573587"/>
        </p:xfrm>
        <a:graphic>
          <a:graphicData uri="http://schemas.openxmlformats.org/drawingml/2006/table">
            <a:tbl>
              <a:tblPr/>
              <a:tblGrid>
                <a:gridCol w="434975"/>
                <a:gridCol w="4679950"/>
                <a:gridCol w="1512888"/>
                <a:gridCol w="1414462"/>
              </a:tblGrid>
              <a:tr h="452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28525" marR="285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Поручения</a:t>
                      </a:r>
                    </a:p>
                  </a:txBody>
                  <a:tcPr marL="28525" marR="285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 исполнители</a:t>
                      </a:r>
                    </a:p>
                  </a:txBody>
                  <a:tcPr marL="28525" marR="285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 исполнения</a:t>
                      </a:r>
                    </a:p>
                  </a:txBody>
                  <a:tcPr marL="28525" marR="285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21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28525" marR="285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Подготовить и направить в Управление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Роскомнадзора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Воронежской области информацию об операторах связи и хостинг-провайдерах, заключивших с областными и муниципальными образовательными учреждениями  договоры на предоставление услуг по доступу к сети Интернет, на создание и поддержку функционирования сайтов учреждений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25" marR="285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О.Н. Мосолов</a:t>
                      </a:r>
                    </a:p>
                  </a:txBody>
                  <a:tcPr marL="28525" marR="285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октября 2015 г.</a:t>
                      </a:r>
                    </a:p>
                  </a:txBody>
                  <a:tcPr marL="28525" marR="285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28525" marR="285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Рекомендовать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главам администраций муниципальных районов и городских округов области организовать с образовательными учреждениями работу по регистрации прав на доменные имена их официальных сайтов, а также запретить размещение персональных данных детей на отдельных страницах педагогов на других ресурсах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25" marR="285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О.Н. Мосолов,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главы администраций муниципальных районов и городских округов</a:t>
                      </a:r>
                    </a:p>
                  </a:txBody>
                  <a:tcPr marL="28525" marR="285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Информировать по итогам до 31 декабря 2015 г.</a:t>
                      </a:r>
                    </a:p>
                  </a:txBody>
                  <a:tcPr marL="28525" marR="285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014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28525" marR="285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Рекомендовать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главам администраций муниципальных районов и городских округов области организовать проведение обучающих мероприятий для образовательных организаций  с привлечением сотрудников Управления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Роскомнадзора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Воронежской области по вопросам размещения информации на официальном сайте образовательной организации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25" marR="285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О.Н. Мосолов,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главы администраций муниципальных районов и городских округов</a:t>
                      </a:r>
                    </a:p>
                  </a:txBody>
                  <a:tcPr marL="28525" marR="285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Информировать по итогам до 31 декабря 2015 г.</a:t>
                      </a:r>
                    </a:p>
                  </a:txBody>
                  <a:tcPr marL="28525" marR="2852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Содержимое 14"/>
          <p:cNvSpPr>
            <a:spLocks noGrp="1"/>
          </p:cNvSpPr>
          <p:nvPr>
            <p:ph idx="1"/>
          </p:nvPr>
        </p:nvSpPr>
        <p:spPr>
          <a:xfrm>
            <a:off x="571500" y="642938"/>
            <a:ext cx="8229600" cy="4525962"/>
          </a:xfrm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lang="ru-RU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lang="ru-RU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ВОПРОСЫ? </a:t>
            </a: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36.rkn.gov.ru</a:t>
            </a: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(473) 269-43-43</a:t>
            </a: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(473) 271-42-74</a:t>
            </a: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endParaRPr lang="ru-RU" sz="2000" dirty="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13317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1F8D31B7-44CA-4C28-B24E-A66C979BC314}" type="slidenum">
              <a:rPr lang="ru-RU" altLang="ru-RU" sz="1600" b="1">
                <a:latin typeface="Calibri" pitchFamily="34" charset="0"/>
              </a:rPr>
              <a:pPr algn="r"/>
              <a:t>12</a:t>
            </a:fld>
            <a:endParaRPr lang="ru-RU" altLang="ru-RU" sz="16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63" y="339725"/>
            <a:ext cx="18780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244475"/>
            <a:ext cx="3635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хема 9"/>
          <p:cNvGraphicFramePr/>
          <p:nvPr/>
        </p:nvGraphicFramePr>
        <p:xfrm>
          <a:off x="-62719" y="919153"/>
          <a:ext cx="4347382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077" name="Прямоугольник 4"/>
          <p:cNvSpPr>
            <a:spLocks noChangeArrowheads="1"/>
          </p:cNvSpPr>
          <p:nvPr/>
        </p:nvSpPr>
        <p:spPr bwMode="auto">
          <a:xfrm>
            <a:off x="430213" y="2276475"/>
            <a:ext cx="3636962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ru-RU" altLang="ru-RU" sz="1400"/>
              <a:t>недостаточная эффективность имеющихся механизмов обеспечения и защиты прав и интересов детей, неисполнение международных стандартов в области прав ребенка;</a:t>
            </a:r>
          </a:p>
          <a:p>
            <a:pPr algn="just"/>
            <a:endParaRPr lang="ru-RU" altLang="ru-RU" sz="1400"/>
          </a:p>
          <a:p>
            <a:pPr algn="just">
              <a:buFont typeface="Arial" charset="0"/>
              <a:buChar char="•"/>
            </a:pPr>
            <a:r>
              <a:rPr lang="ru-RU" altLang="ru-RU" sz="1400"/>
              <a:t>нарастание новых рисков, связанных с распространением информации, представляющей опасность для детей;</a:t>
            </a:r>
          </a:p>
          <a:p>
            <a:pPr algn="just"/>
            <a:endParaRPr lang="ru-RU" altLang="ru-RU" sz="1400"/>
          </a:p>
          <a:p>
            <a:pPr algn="just">
              <a:buFont typeface="Arial" charset="0"/>
              <a:buChar char="•"/>
            </a:pPr>
            <a:r>
              <a:rPr lang="ru-RU" altLang="ru-RU" sz="1400"/>
              <a:t>несоответствие современной системы обеспечения информационной безопасности детей новым рискам, связанным с развитием сети «Интернет» и информационных технологий, нарастающему противоправному контенту.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4355976" y="1073936"/>
          <a:ext cx="2571768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4284663" y="2852738"/>
            <a:ext cx="22145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/>
              <a:t>Обеспечение информационной безопасности детства</a:t>
            </a:r>
          </a:p>
        </p:txBody>
      </p:sp>
      <p:sp>
        <p:nvSpPr>
          <p:cNvPr id="3080" name="TextBox 5"/>
          <p:cNvSpPr txBox="1">
            <a:spLocks noChangeArrowheads="1"/>
          </p:cNvSpPr>
          <p:nvPr/>
        </p:nvSpPr>
        <p:spPr bwMode="auto">
          <a:xfrm>
            <a:off x="6340475" y="1171575"/>
            <a:ext cx="2592388" cy="1077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b="1"/>
              <a:t>Федеральный закон </a:t>
            </a:r>
          </a:p>
          <a:p>
            <a:pPr algn="ctr"/>
            <a:r>
              <a:rPr lang="ru-RU" altLang="ru-RU" sz="1600" b="1"/>
              <a:t>от 27.06.2006 № 152-ФЗ </a:t>
            </a:r>
          </a:p>
          <a:p>
            <a:pPr algn="ctr"/>
            <a:r>
              <a:rPr lang="ru-RU" altLang="ru-RU" sz="1600" b="1"/>
              <a:t>«О персональных данных»</a:t>
            </a:r>
          </a:p>
        </p:txBody>
      </p:sp>
      <p:sp>
        <p:nvSpPr>
          <p:cNvPr id="11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518275" y="385763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Слайд </a:t>
            </a:r>
            <a:fld id="{D9FC8702-1812-403A-999C-8A37C0A09744}" type="slidenum">
              <a:rPr lang="ru-RU" sz="1600" b="1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714375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Защита персональных данных детей – одна из главных задач,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т.к. дети – наиболее уязвимая категория граждан России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285750"/>
            <a:ext cx="18573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" descr="http://nika-media.ru/wp-content/uploads/2013/01/person-300x2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4724400"/>
            <a:ext cx="14954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2" descr="http://mcontent.life.ru/media/2/news/2011/06/493197/.44713d4fa0fb74215d8b007c67053c3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113" y="2060575"/>
            <a:ext cx="3097212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286359.png"/>
          <p:cNvPicPr>
            <a:picLocks noChangeAspect="1"/>
          </p:cNvPicPr>
          <p:nvPr/>
        </p:nvPicPr>
        <p:blipFill>
          <a:blip r:embed="rId6" cstate="print">
            <a:lum contrast="10000"/>
          </a:blip>
          <a:stretch>
            <a:fillRect/>
          </a:stretch>
        </p:blipFill>
        <p:spPr>
          <a:xfrm>
            <a:off x="323528" y="4365104"/>
            <a:ext cx="3190875" cy="2019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1116013" y="3789363"/>
            <a:ext cx="15843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Интернет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87900" y="3933825"/>
            <a:ext cx="3887788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Персональные данные несовершеннолетних детей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24300" y="1628775"/>
            <a:ext cx="13684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ЗАКОН</a:t>
            </a:r>
          </a:p>
        </p:txBody>
      </p:sp>
      <p:sp>
        <p:nvSpPr>
          <p:cNvPr id="17" name="Стрелка вправо с вырезом 16"/>
          <p:cNvSpPr/>
          <p:nvPr/>
        </p:nvSpPr>
        <p:spPr>
          <a:xfrm rot="10800000">
            <a:off x="3779838" y="5229225"/>
            <a:ext cx="1584325" cy="431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право с вырезом 17"/>
          <p:cNvSpPr/>
          <p:nvPr/>
        </p:nvSpPr>
        <p:spPr>
          <a:xfrm rot="5400000">
            <a:off x="3960019" y="4185444"/>
            <a:ext cx="1295400" cy="7921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518275" y="385763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Слайд </a:t>
            </a:r>
            <a:fld id="{0D47F4AB-D317-4E03-AFD8-CCD9B80D4DF1}" type="slidenum">
              <a:rPr lang="ru-RU" sz="1600" b="1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858837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Мониторинг официальных сайтов образовательных учреждений по пресечению распространения персональных данных (на примере Воронежской области)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323528" y="1772816"/>
          <a:ext cx="821537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 bwMode="auto">
          <a:xfrm>
            <a:off x="1979613" y="3389313"/>
            <a:ext cx="6521450" cy="4333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23825" rIns="247650" bIns="123825" anchor="ctr"/>
          <a:lstStyle/>
          <a:p>
            <a:pPr marL="114300" lvl="1" indent="-114300" algn="just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1400">
              <a:solidFill>
                <a:srgbClr val="000000"/>
              </a:solidFill>
              <a:cs typeface="Arial" charset="0"/>
            </a:endParaRP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3600">
              <a:solidFill>
                <a:srgbClr val="000000"/>
              </a:solidFill>
              <a:cs typeface="Arial" charset="0"/>
            </a:endParaRP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3600">
              <a:solidFill>
                <a:srgbClr val="000000"/>
              </a:solidFill>
              <a:cs typeface="Arial" charset="0"/>
            </a:endParaRPr>
          </a:p>
          <a:p>
            <a:pPr marL="114300" lvl="1" indent="-114300" algn="just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76" name="TextBox 1"/>
          <p:cNvSpPr txBox="1">
            <a:spLocks noChangeArrowheads="1"/>
          </p:cNvSpPr>
          <p:nvPr/>
        </p:nvSpPr>
        <p:spPr bwMode="auto">
          <a:xfrm>
            <a:off x="1992313" y="3497263"/>
            <a:ext cx="6521450" cy="1476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dirty="0" smtClean="0"/>
              <a:t>47 сайтов, на 6 выявлены признаки нарушений требований ч. 2 ст. 18.1 ФЗ «О персональных данных», 27 направлены запросы-требования в связи с размещением на сайтах персональных данных, нарушения устранены</a:t>
            </a:r>
          </a:p>
        </p:txBody>
      </p:sp>
      <p:sp>
        <p:nvSpPr>
          <p:cNvPr id="5128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E90AD7EB-86DC-4845-B9FF-D65EAF2B9B40}" type="slidenum">
              <a:rPr lang="ru-RU" altLang="ru-RU" sz="1600" b="1">
                <a:latin typeface="Calibri" pitchFamily="34" charset="0"/>
              </a:rPr>
              <a:pPr algn="r"/>
              <a:t>4</a:t>
            </a:fld>
            <a:endParaRPr lang="ru-RU" altLang="ru-RU" sz="1600" b="1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323528" y="620688"/>
          <a:ext cx="821537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83688D23-A2A5-4B1B-8EF8-205B3F1D0B76}" type="slidenum">
              <a:rPr lang="ru-RU" altLang="ru-RU" sz="1600" b="1">
                <a:latin typeface="Calibri" pitchFamily="34" charset="0"/>
              </a:rPr>
              <a:pPr algn="r"/>
              <a:t>5</a:t>
            </a:fld>
            <a:endParaRPr lang="ru-RU" altLang="ru-RU" sz="1600" b="1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323528" y="620688"/>
          <a:ext cx="821537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CA62E63B-6F36-401A-9E21-0E02EDCDE3A3}" type="slidenum">
              <a:rPr lang="ru-RU" altLang="ru-RU" sz="1600" b="1">
                <a:latin typeface="Calibri" pitchFamily="34" charset="0"/>
              </a:rPr>
              <a:pPr algn="r"/>
              <a:t>6</a:t>
            </a:fld>
            <a:endParaRPr lang="ru-RU" altLang="ru-RU" sz="1600" b="1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Нормативные основания для размещения информации на сайте образовательной организации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30213" y="1916113"/>
            <a:ext cx="8256587" cy="4525962"/>
          </a:xfrm>
        </p:spPr>
        <p:txBody>
          <a:bodyPr/>
          <a:lstStyle/>
          <a:p>
            <a:pPr algn="just"/>
            <a:r>
              <a:rPr lang="ru-RU" altLang="ru-RU" sz="2000" smtClean="0">
                <a:solidFill>
                  <a:schemeClr val="accent1"/>
                </a:solidFill>
                <a:latin typeface="Arial" charset="0"/>
                <a:cs typeface="Arial" charset="0"/>
              </a:rPr>
              <a:t>Федеральный закон от 29.12.2012 N 273-ФЗ «Об образовании в Российской Федерации» (</a:t>
            </a:r>
            <a:r>
              <a:rPr lang="ru-RU" altLang="ru-RU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Статья 29. Информационная открытость образовательной организации</a:t>
            </a:r>
            <a:r>
              <a:rPr lang="ru-RU" altLang="ru-RU" sz="2000" smtClean="0">
                <a:solidFill>
                  <a:schemeClr val="accent1"/>
                </a:solidFill>
                <a:latin typeface="Arial" charset="0"/>
                <a:cs typeface="Arial" charset="0"/>
              </a:rPr>
              <a:t>)</a:t>
            </a:r>
          </a:p>
          <a:p>
            <a:pPr algn="just"/>
            <a:r>
              <a:rPr lang="ru-RU" altLang="ru-RU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Постановление Правительства РФ от 10.07.2013 N 582 </a:t>
            </a:r>
            <a:r>
              <a:rPr lang="ru-RU" altLang="ru-RU" sz="2000" smtClean="0">
                <a:solidFill>
                  <a:schemeClr val="accent1"/>
                </a:solidFill>
                <a:latin typeface="Arial" charset="0"/>
                <a:cs typeface="Arial" charset="0"/>
              </a:rPr>
              <a:t>"Об утверждении Правил размещения на официальном сайте образовательной организации в информационно-телекоммуникационной сети "Интернет" и обновления информации об образовательной организации»</a:t>
            </a:r>
          </a:p>
          <a:p>
            <a:pPr algn="just"/>
            <a:r>
              <a:rPr lang="ru-RU" altLang="ru-RU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Приказ Рособрнадзора от 29.05.2014 N 785 </a:t>
            </a:r>
            <a:r>
              <a:rPr lang="ru-RU" altLang="ru-RU" sz="2000" smtClean="0">
                <a:solidFill>
                  <a:schemeClr val="accent1"/>
                </a:solidFill>
                <a:latin typeface="Arial" charset="0"/>
                <a:cs typeface="Arial" charset="0"/>
              </a:rPr>
              <a:t>"Об утверждении требований к структуре официального сайта образовательной организации в информационно-телекоммуникационной сети "Интернет" и формату представления на нем информации"</a:t>
            </a:r>
          </a:p>
          <a:p>
            <a:pPr algn="just"/>
            <a:endParaRPr lang="ru-RU" altLang="ru-RU" sz="2000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endParaRPr lang="ru-RU" altLang="ru-RU" sz="200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A174CC22-D46C-4CD9-A1F8-B91470217A79}" type="slidenum">
              <a:rPr lang="ru-RU" altLang="ru-RU" sz="1600" b="1">
                <a:latin typeface="Calibri" pitchFamily="34" charset="0"/>
              </a:rPr>
              <a:pPr algn="r"/>
              <a:t>7</a:t>
            </a:fld>
            <a:endParaRPr lang="ru-RU" altLang="ru-RU" sz="16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Нормативные основания для размещения информации на сайте образовательной организации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30213" y="1916113"/>
            <a:ext cx="8256587" cy="4525962"/>
          </a:xfrm>
        </p:spPr>
        <p:txBody>
          <a:bodyPr/>
          <a:lstStyle/>
          <a:p>
            <a:pPr algn="just"/>
            <a:r>
              <a:rPr lang="ru-RU" altLang="ru-RU" sz="2000" smtClean="0">
                <a:solidFill>
                  <a:schemeClr val="accent1"/>
                </a:solidFill>
                <a:latin typeface="Arial" charset="0"/>
                <a:cs typeface="Arial" charset="0"/>
              </a:rPr>
              <a:t>Письмо Рособрнадзора от 25.03.2015 N 07-675 «О направлении Методических рекомендаций представления информации об образовательной организации в открытых источниках с учетом соблюдения требований законодательства в сфере образования (для образовательных организаций высшего образования)»</a:t>
            </a:r>
          </a:p>
          <a:p>
            <a:pPr algn="just"/>
            <a:endParaRPr lang="ru-RU" altLang="ru-RU" sz="2000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endParaRPr lang="ru-RU" altLang="ru-RU" sz="200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F5648DCA-1442-4854-9218-2FEE98E0E28D}" type="slidenum">
              <a:rPr lang="ru-RU" altLang="ru-RU" sz="1600" b="1">
                <a:latin typeface="Calibri" pitchFamily="34" charset="0"/>
              </a:rPr>
              <a:pPr algn="r"/>
              <a:t>8</a:t>
            </a:fld>
            <a:endParaRPr lang="ru-RU" altLang="ru-RU" sz="16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ВЕДЕНИЕ «ЭЛЕКТРОННЫХ ДНЕВНИКОВ»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30213" y="1916113"/>
            <a:ext cx="8256587" cy="4525962"/>
          </a:xfrm>
        </p:spPr>
        <p:txBody>
          <a:bodyPr/>
          <a:lstStyle/>
          <a:p>
            <a:r>
              <a:rPr lang="ru-RU" altLang="ru-RU" sz="2000" smtClean="0">
                <a:solidFill>
                  <a:schemeClr val="accent1"/>
                </a:solidFill>
                <a:latin typeface="Arial" charset="0"/>
                <a:cs typeface="Arial" charset="0"/>
              </a:rPr>
              <a:t>75% учреждений образования городского округа используют Информационно-аналитическую систему «АВЕРС: электронный классный журнал» (г. Москва).</a:t>
            </a:r>
          </a:p>
          <a:p>
            <a:r>
              <a:rPr lang="ru-RU" altLang="ru-RU" sz="2000" smtClean="0">
                <a:solidFill>
                  <a:schemeClr val="accent1"/>
                </a:solidFill>
                <a:latin typeface="Arial" charset="0"/>
                <a:cs typeface="Arial" charset="0"/>
              </a:rPr>
              <a:t> 22% учреждений образования городского округа услуги по ведению электронных форм и журналов предоставляет ООО «Дневник.ру» (г. Санкт-Петербург).</a:t>
            </a:r>
          </a:p>
          <a:p>
            <a:r>
              <a:rPr lang="ru-RU" altLang="ru-RU" sz="2000" smtClean="0">
                <a:solidFill>
                  <a:schemeClr val="accent1"/>
                </a:solidFill>
                <a:latin typeface="Arial" charset="0"/>
                <a:cs typeface="Arial" charset="0"/>
              </a:rPr>
              <a:t>3% учреждений образования городского округа по ведению электронных форм и журналов предоставляют ЗАО «ИРТех» (г. Самара), ООО Неолайн (г. Москва).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FE2A5C1F-C540-4171-93C3-7040716E2BD8}" type="slidenum">
              <a:rPr lang="ru-RU" altLang="ru-RU" sz="1600" b="1">
                <a:latin typeface="Calibri" pitchFamily="34" charset="0"/>
              </a:rPr>
              <a:pPr algn="r"/>
              <a:t>9</a:t>
            </a:fld>
            <a:endParaRPr lang="ru-RU" altLang="ru-RU" sz="16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2546</TotalTime>
  <Words>842</Words>
  <Application>Microsoft Office PowerPoint</Application>
  <PresentationFormat>Экран (4:3)</PresentationFormat>
  <Paragraphs>97</Paragraphs>
  <Slides>12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Arial Narrow</vt:lpstr>
      <vt:lpstr>Times New Roman</vt:lpstr>
      <vt:lpstr>Тема Office</vt:lpstr>
      <vt:lpstr>Сайты образовательных организаций и электронные дневники:  как соблюсти требования законодательства  о персональных данных</vt:lpstr>
      <vt:lpstr>Слайд 2</vt:lpstr>
      <vt:lpstr>Защита персональных данных детей – одна из главных задач, т.к. дети – наиболее уязвимая категория граждан России</vt:lpstr>
      <vt:lpstr>Мониторинг официальных сайтов образовательных учреждений по пресечению распространения персональных данных (на примере Воронежской области) </vt:lpstr>
      <vt:lpstr>Слайд 5</vt:lpstr>
      <vt:lpstr>Слайд 6</vt:lpstr>
      <vt:lpstr> Нормативные основания для размещения информации на сайте образовательной организации</vt:lpstr>
      <vt:lpstr> Нормативные основания для размещения информации на сайте образовательной организации</vt:lpstr>
      <vt:lpstr> ВЕДЕНИЕ «ЭЛЕКТРОННЫХ ДНЕВНИКОВ»</vt:lpstr>
      <vt:lpstr>Проблемные вопросы, выявленные в ходе проведения проверок:</vt:lpstr>
      <vt:lpstr>Слайд 11</vt:lpstr>
      <vt:lpstr>Слайд 12</vt:lpstr>
    </vt:vector>
  </TitlesOfParts>
  <Company>Россвязькомнадзор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vahnina-na</dc:creator>
  <cp:lastModifiedBy>user</cp:lastModifiedBy>
  <cp:revision>290</cp:revision>
  <dcterms:created xsi:type="dcterms:W3CDTF">2014-04-23T11:44:20Z</dcterms:created>
  <dcterms:modified xsi:type="dcterms:W3CDTF">2015-11-01T10:51:11Z</dcterms:modified>
</cp:coreProperties>
</file>