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346" r:id="rId2"/>
    <p:sldId id="536" r:id="rId3"/>
    <p:sldId id="568" r:id="rId4"/>
    <p:sldId id="567" r:id="rId5"/>
    <p:sldId id="537" r:id="rId6"/>
    <p:sldId id="539" r:id="rId7"/>
    <p:sldId id="547" r:id="rId8"/>
    <p:sldId id="544" r:id="rId9"/>
    <p:sldId id="549" r:id="rId10"/>
    <p:sldId id="543" r:id="rId11"/>
    <p:sldId id="548" r:id="rId12"/>
    <p:sldId id="555" r:id="rId13"/>
    <p:sldId id="542" r:id="rId14"/>
    <p:sldId id="374" r:id="rId1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  <a:srgbClr val="5CA83E"/>
    <a:srgbClr val="FF0000"/>
    <a:srgbClr val="DA4900"/>
    <a:srgbClr val="00CC00"/>
    <a:srgbClr val="5EA01C"/>
    <a:srgbClr val="66AD1F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3846" autoAdjust="0"/>
  </p:normalViewPr>
  <p:slideViewPr>
    <p:cSldViewPr snapToGrid="0">
      <p:cViewPr varScale="1">
        <p:scale>
          <a:sx n="70" d="100"/>
          <a:sy n="70" d="100"/>
        </p:scale>
        <p:origin x="-15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98"/>
    </p:cViewPr>
  </p:sorterViewPr>
  <p:notesViewPr>
    <p:cSldViewPr snapToGrid="0">
      <p:cViewPr varScale="1">
        <p:scale>
          <a:sx n="70" d="100"/>
          <a:sy n="70" d="100"/>
        </p:scale>
        <p:origin x="-1902" y="-96"/>
      </p:cViewPr>
      <p:guideLst>
        <p:guide orient="horz" pos="2880"/>
        <p:guide pos="2160"/>
      </p:guideLst>
    </p:cSldViewPr>
  </p:notesViewPr>
  <p:gridSpacing cx="61571188" cy="615711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7084C6D-AB0E-44CC-AFBE-3E499D1CB1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736664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3246B1F-43C5-47C9-8DA9-6A85836263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8781367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-14288"/>
            <a:ext cx="9155113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35 h 4320"/>
                <a:gd name="T2" fmla="*/ 1737 w 1737"/>
                <a:gd name="T3" fmla="*/ 4346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35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27 h 4320"/>
                <a:gd name="T2" fmla="*/ 1737 w 1737"/>
                <a:gd name="T3" fmla="*/ 4338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7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237 h 4420"/>
                <a:gd name="T2" fmla="*/ 1739 w 1739"/>
                <a:gd name="T3" fmla="*/ 4242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237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10 h 4338"/>
                <a:gd name="T4" fmla="*/ 2080 w 2080"/>
                <a:gd name="T5" fmla="*/ 4310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4 h 4320"/>
                <a:gd name="T2" fmla="*/ 1737 w 1737"/>
                <a:gd name="T3" fmla="*/ 34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34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4 h 4320"/>
                <a:gd name="T2" fmla="*/ 1737 w 1737"/>
                <a:gd name="T3" fmla="*/ 34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34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3 h 4420"/>
                <a:gd name="T2" fmla="*/ 1739 w 1739"/>
                <a:gd name="T3" fmla="*/ 33 h 4420"/>
                <a:gd name="T4" fmla="*/ 524 w 1739"/>
                <a:gd name="T5" fmla="*/ 0 h 4420"/>
                <a:gd name="T6" fmla="*/ 0 w 1739"/>
                <a:gd name="T7" fmla="*/ 0 h 4420"/>
                <a:gd name="T8" fmla="*/ 494 w 1739"/>
                <a:gd name="T9" fmla="*/ 33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0 h 4338"/>
                <a:gd name="T2" fmla="*/ 1870 w 2080"/>
                <a:gd name="T3" fmla="*/ 33 h 4338"/>
                <a:gd name="T4" fmla="*/ 2080 w 2080"/>
                <a:gd name="T5" fmla="*/ 33 h 4338"/>
                <a:gd name="T6" fmla="*/ 1033 w 2080"/>
                <a:gd name="T7" fmla="*/ 0 h 4338"/>
                <a:gd name="T8" fmla="*/ 0 w 2080"/>
                <a:gd name="T9" fmla="*/ 0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34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2472780"/>
            <a:ext cx="7239000" cy="76944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1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90923-92E9-4E30-8E07-78341717B9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1EC90-924B-49DB-8E1A-406E075EEF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5762" y="465138"/>
            <a:ext cx="861774" cy="5630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1" y="465138"/>
            <a:ext cx="5676900" cy="5630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DA75D-BEA0-472F-A14D-C1A33B501C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796381"/>
            <a:ext cx="7772400" cy="76944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DF88F-D5C2-4A42-8C6F-C34E01D342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96381"/>
            <a:ext cx="7772400" cy="76944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79F63-0743-43F9-8084-7AE64F0AFB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96381"/>
            <a:ext cx="7772400" cy="76944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F39FC-A691-4B40-82B4-F33FD2597E7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96381"/>
            <a:ext cx="7772400" cy="76944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82C25-0B39-4206-865C-408A111A46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1FDD5-55FC-485F-9863-41BB8DBB7F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70788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3D900-1306-45F2-A2E9-54F4A85F33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0B199-FFDB-4C75-AF3E-22EE552746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61418"/>
            <a:ext cx="82296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686B5-CBEE-45A6-8927-133DF4DBC4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1716F-DFA7-4DE2-A4E6-6408E7703C7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63252-30D0-4925-B184-C32AE3DE3A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1034991"/>
            <a:ext cx="3008313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80AB-6471-4F14-B8F7-FA1AB45D65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967229"/>
            <a:ext cx="5486400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86203-8D8F-4A65-9817-21BA143949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35 h 4320"/>
                <a:gd name="T2" fmla="*/ 1737 w 1737"/>
                <a:gd name="T3" fmla="*/ 4346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35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27 h 4320"/>
                <a:gd name="T2" fmla="*/ 1737 w 1737"/>
                <a:gd name="T3" fmla="*/ 4338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7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237 h 4420"/>
                <a:gd name="T2" fmla="*/ 1739 w 1739"/>
                <a:gd name="T3" fmla="*/ 4242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237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10 h 4338"/>
                <a:gd name="T4" fmla="*/ 2080 w 2080"/>
                <a:gd name="T5" fmla="*/ 4310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4 h 4320"/>
                <a:gd name="T2" fmla="*/ 1737 w 1737"/>
                <a:gd name="T3" fmla="*/ 34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34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4 h 4320"/>
                <a:gd name="T2" fmla="*/ 1737 w 1737"/>
                <a:gd name="T3" fmla="*/ 34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34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3 h 4420"/>
                <a:gd name="T2" fmla="*/ 1739 w 1739"/>
                <a:gd name="T3" fmla="*/ 33 h 4420"/>
                <a:gd name="T4" fmla="*/ 524 w 1739"/>
                <a:gd name="T5" fmla="*/ 0 h 4420"/>
                <a:gd name="T6" fmla="*/ 0 w 1739"/>
                <a:gd name="T7" fmla="*/ 0 h 4420"/>
                <a:gd name="T8" fmla="*/ 494 w 1739"/>
                <a:gd name="T9" fmla="*/ 33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0 h 4338"/>
                <a:gd name="T2" fmla="*/ 1870 w 2080"/>
                <a:gd name="T3" fmla="*/ 33 h 4338"/>
                <a:gd name="T4" fmla="*/ 2080 w 2080"/>
                <a:gd name="T5" fmla="*/ 33 h 4338"/>
                <a:gd name="T6" fmla="*/ 1033 w 2080"/>
                <a:gd name="T7" fmla="*/ 0 h 4338"/>
                <a:gd name="T8" fmla="*/ 0 w 2080"/>
                <a:gd name="T9" fmla="*/ 0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96381"/>
            <a:ext cx="7772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fld id="{67B49B90-577B-4F77-B435-375E2F756C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10" r:id="rId3"/>
    <p:sldLayoutId id="2147484111" r:id="rId4"/>
    <p:sldLayoutId id="2147484112" r:id="rId5"/>
    <p:sldLayoutId id="2147484113" r:id="rId6"/>
    <p:sldLayoutId id="2147484114" r:id="rId7"/>
    <p:sldLayoutId id="2147484115" r:id="rId8"/>
    <p:sldLayoutId id="2147484116" r:id="rId9"/>
    <p:sldLayoutId id="2147484117" r:id="rId10"/>
    <p:sldLayoutId id="2147484118" r:id="rId11"/>
    <p:sldLayoutId id="2147484119" r:id="rId12"/>
    <p:sldLayoutId id="2147484120" r:id="rId13"/>
    <p:sldLayoutId id="2147484121" r:id="rId14"/>
    <p:sldLayoutId id="2147484122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18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CE0D15-3F1D-41EC-8B47-E2AAAB809C2D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4081670" y="5945965"/>
            <a:ext cx="5049077" cy="50074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b="1" dirty="0" smtClean="0">
                <a:solidFill>
                  <a:srgbClr val="0070C0"/>
                </a:solidFill>
                <a:latin typeface="+mj-lt"/>
              </a:rPr>
              <a:t>Отдел надзора в сфере предоставления услуг связи для целей вещания</a:t>
            </a:r>
            <a:endParaRPr lang="ru-RU" altLang="ru-RU" sz="2000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0" y="1985056"/>
            <a:ext cx="9144000" cy="25495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ru-RU" altLang="ru-RU" sz="3200" b="1" dirty="0" smtClean="0">
              <a:solidFill>
                <a:srgbClr val="0070C0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  <a:p>
            <a:pPr algn="ctr" eaLnBrk="1" hangingPunct="1">
              <a:defRPr/>
            </a:pPr>
            <a:r>
              <a:rPr lang="ru-RU" altLang="ru-RU" sz="4000" b="1" dirty="0" smtClean="0">
                <a:solidFill>
                  <a:srgbClr val="0070C0"/>
                </a:solidFill>
                <a:latin typeface="+mj-lt"/>
              </a:rPr>
              <a:t>Изменения в законодательстве Российской Федерации в области связи по вопросам эфирного и кабельного вещания</a:t>
            </a:r>
          </a:p>
          <a:p>
            <a:pPr algn="ctr" eaLnBrk="1" hangingPunct="1">
              <a:defRPr/>
            </a:pPr>
            <a:endParaRPr lang="ru-RU" altLang="ru-RU" sz="3200" b="1" dirty="0" smtClean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sp>
        <p:nvSpPr>
          <p:cNvPr id="5" name="object 5"/>
          <p:cNvSpPr txBox="1">
            <a:spLocks noChangeArrowheads="1"/>
          </p:cNvSpPr>
          <p:nvPr/>
        </p:nvSpPr>
        <p:spPr bwMode="auto">
          <a:xfrm>
            <a:off x="1855305" y="200704"/>
            <a:ext cx="6533322" cy="666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1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УПРАВЛЕНИЕ ФЕДЕРАЛЬНОЙ СЛУЖБЫ ПО НАДЗОРУ В СФЕРЕ СВЯЗИ,</a:t>
            </a:r>
            <a:endParaRPr lang="ru-RU" sz="13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4000"/>
              </a:lnSpc>
            </a:pPr>
            <a:r>
              <a:rPr lang="ru-RU" sz="1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ИНФОРМАЦИОННЫХ ТЕХНОЛОГИЙ И  МАССОВЫХ КОММУНИКАЦИЙ ПО ЦЕНТРАЛЬНОМУ ФЕДЕРАЛЬНОМУ ОКРУГУ</a:t>
            </a:r>
            <a:endParaRPr lang="ru-RU" sz="13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63252-30D0-4925-B184-C32AE3DE3ADF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  <p:pic>
        <p:nvPicPr>
          <p:cNvPr id="9" name="Picture 3" descr="C:\Users\skorobogatova-na\Desktop\презентация\картинки для презентации\LatamMov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5333" y="3756667"/>
            <a:ext cx="1658667" cy="152018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 bwMode="auto">
          <a:xfrm>
            <a:off x="177800" y="184689"/>
            <a:ext cx="8788400" cy="145068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200" kern="0" dirty="0" smtClean="0"/>
              <a:t>Федеральный закон «О связи»</a:t>
            </a:r>
          </a:p>
          <a:p>
            <a:pPr algn="ctr" eaLnBrk="1" hangingPunct="1">
              <a:defRPr/>
            </a:pPr>
            <a:r>
              <a:rPr lang="ru-RU" sz="1800" b="1" kern="0" dirty="0" smtClean="0"/>
              <a:t>Пункт 4 статьи 46</a:t>
            </a:r>
            <a:r>
              <a:rPr lang="ru-RU" sz="1800" kern="0" dirty="0" smtClean="0"/>
              <a:t> </a:t>
            </a:r>
            <a:r>
              <a:rPr lang="ru-RU" sz="1800" dirty="0" smtClean="0"/>
              <a:t>(Обязанности операторов связи бесплатно транслировать обязательные общедоступные телеканалы и (или) радиоканалы при наличии договоров с абонентами)</a:t>
            </a:r>
            <a:r>
              <a:rPr lang="ru-RU" sz="1800" kern="0" dirty="0" smtClean="0"/>
              <a:t> </a:t>
            </a:r>
            <a:r>
              <a:rPr lang="ru-RU" sz="1800" b="1" dirty="0" smtClean="0"/>
              <a:t>в новой редакции дополнен тремя абзацами</a:t>
            </a:r>
            <a:r>
              <a:rPr lang="ru-RU" sz="1800" dirty="0" smtClean="0"/>
              <a:t>.</a:t>
            </a:r>
            <a:endParaRPr lang="ru-RU" sz="1800" kern="0" dirty="0"/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383441" y="1855185"/>
            <a:ext cx="8377117" cy="14859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800"/>
              </a:spcAft>
            </a:pPr>
            <a:r>
              <a:rPr lang="ru-RU" sz="1500" b="1" u="sng" kern="0" dirty="0" smtClean="0">
                <a:solidFill>
                  <a:srgbClr val="FFFF00"/>
                </a:solidFill>
              </a:rPr>
              <a:t>Абзац 2 пункта 4 статьи 46</a:t>
            </a:r>
          </a:p>
          <a:p>
            <a:pPr indent="180000" algn="just"/>
            <a:r>
              <a:rPr lang="ru-RU" sz="1500" dirty="0" smtClean="0"/>
              <a:t>Последовательность позиций общероссийских обязательных общедоступных телеканалов и (или) радиоканалов определяется Президентом Российской Федерации с 1 позиции по 10 позицию для телеканалов и с 1 позиции по 3 позицию для радиоканалов, а для иных обязательных общедоступных телеканалов – с 11 позиции по 20 позицию.</a:t>
            </a: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383441" y="3552098"/>
            <a:ext cx="8377117" cy="129540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800"/>
              </a:spcAft>
            </a:pPr>
            <a:r>
              <a:rPr lang="ru-RU" sz="1500" b="1" u="sng" kern="0" dirty="0" smtClean="0">
                <a:solidFill>
                  <a:srgbClr val="FFFF00"/>
                </a:solidFill>
              </a:rPr>
              <a:t>Абзац 3 пункта 4 статьи 46</a:t>
            </a:r>
          </a:p>
          <a:p>
            <a:pPr indent="180000" algn="just"/>
            <a:r>
              <a:rPr lang="ru-RU" sz="1500" dirty="0" smtClean="0"/>
              <a:t>Требования к качеству звука и (или) изображения и условия соблюдения последовательности позиций обязательных общедоступных телеканалов и (или) радиоканалов </a:t>
            </a:r>
            <a:r>
              <a:rPr lang="ru-RU" sz="1500" u="sng" dirty="0" smtClean="0">
                <a:solidFill>
                  <a:srgbClr val="FFFF00"/>
                </a:solidFill>
              </a:rPr>
              <a:t>определяются федеральным органом исполнительной власти в области связи</a:t>
            </a:r>
            <a:r>
              <a:rPr lang="ru-RU" sz="1500" dirty="0" smtClean="0"/>
              <a:t>.</a:t>
            </a: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383441" y="5064373"/>
            <a:ext cx="8377117" cy="1532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800"/>
              </a:spcAft>
            </a:pPr>
            <a:r>
              <a:rPr lang="ru-RU" sz="1500" b="1" u="sng" kern="0" dirty="0" smtClean="0">
                <a:solidFill>
                  <a:srgbClr val="FFFF00"/>
                </a:solidFill>
              </a:rPr>
              <a:t>Абзац 4 пункта 4 статьи 46</a:t>
            </a:r>
          </a:p>
          <a:p>
            <a:pPr indent="180000" algn="just"/>
            <a:r>
              <a:rPr lang="ru-RU" sz="1500" dirty="0" smtClean="0"/>
              <a:t>Услуги оператора обязательных общедоступных телеканалов и (или) радиоканалов по предоставлению абоненту доступа к его сети связи и иные входящие в состав услуг связи для целей телевизионного вещания и (или) радиовещания услуги оказываются абонентам на возмездной основе.</a:t>
            </a:r>
          </a:p>
        </p:txBody>
      </p:sp>
    </p:spTree>
    <p:extLst>
      <p:ext uri="{BB962C8B-B14F-4D97-AF65-F5344CB8AC3E}">
        <p14:creationId xmlns="" xmlns:p14="http://schemas.microsoft.com/office/powerpoint/2010/main" val="207359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63252-30D0-4925-B184-C32AE3DE3ADF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85750" y="204940"/>
            <a:ext cx="8572500" cy="559991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200" dirty="0" smtClean="0"/>
              <a:t>Приказ </a:t>
            </a:r>
            <a:r>
              <a:rPr lang="ru-RU" sz="2200" dirty="0" err="1" smtClean="0"/>
              <a:t>Минкомсвязи</a:t>
            </a:r>
            <a:r>
              <a:rPr lang="ru-RU" sz="2200" dirty="0" smtClean="0"/>
              <a:t> России от 01.09.2015 № 325 </a:t>
            </a:r>
            <a:r>
              <a:rPr lang="ru-RU" sz="2200" b="1" dirty="0" smtClean="0"/>
              <a:t>утверждает</a:t>
            </a:r>
            <a:r>
              <a:rPr lang="en-US" sz="2200" b="1" dirty="0" smtClean="0"/>
              <a:t>:</a:t>
            </a:r>
            <a:endParaRPr lang="ru-RU" sz="2200" b="1" dirty="0"/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635246" y="967154"/>
            <a:ext cx="7926263" cy="97594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dirty="0" smtClean="0"/>
              <a:t>Условия соблюдения последовательности позиций обязательных общедоступных телеканалов и (или) радиоканалов.</a:t>
            </a:r>
            <a:endParaRPr lang="ru-RU" sz="2000" dirty="0"/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1488098" y="2145335"/>
            <a:ext cx="6115050" cy="791297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indent="180000" algn="just" eaLnBrk="1" hangingPunct="1"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Приказ </a:t>
            </a:r>
            <a:r>
              <a:rPr lang="ru-RU" sz="2000" dirty="0" err="1" smtClean="0">
                <a:solidFill>
                  <a:schemeClr val="bg1"/>
                </a:solidFill>
              </a:rPr>
              <a:t>Минкомсвязи</a:t>
            </a:r>
            <a:r>
              <a:rPr lang="ru-RU" sz="2000" dirty="0" smtClean="0">
                <a:solidFill>
                  <a:schemeClr val="bg1"/>
                </a:solidFill>
              </a:rPr>
              <a:t> России от 01.09.2015 № 325</a:t>
            </a:r>
          </a:p>
          <a:p>
            <a:pPr indent="180000" algn="just" eaLnBrk="1" hangingPunct="1"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вступил в силу </a:t>
            </a:r>
            <a:r>
              <a:rPr lang="ru-RU" sz="2000" b="1" dirty="0" smtClean="0">
                <a:solidFill>
                  <a:schemeClr val="bg1"/>
                </a:solidFill>
              </a:rPr>
              <a:t>20.10.2015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</a:p>
          <a:p>
            <a:pPr indent="180000" algn="just" eaLnBrk="1" hangingPunct="1">
              <a:defRPr/>
            </a:pPr>
            <a:endParaRPr lang="ru-RU" sz="2000" dirty="0" smtClean="0">
              <a:solidFill>
                <a:schemeClr val="bg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608868" y="4349215"/>
            <a:ext cx="7926263" cy="98772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dirty="0" smtClean="0"/>
              <a:t>Требования к качеству звука и (или) изображения обязательных общедоступных телеканалов и (или) радиоканалов.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750" y="3531367"/>
            <a:ext cx="8572500" cy="559991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200" dirty="0" smtClean="0"/>
              <a:t>Приказ </a:t>
            </a:r>
            <a:r>
              <a:rPr lang="ru-RU" sz="2200" dirty="0" err="1" smtClean="0"/>
              <a:t>Минкомсвязи</a:t>
            </a:r>
            <a:r>
              <a:rPr lang="ru-RU" sz="2200" dirty="0" smtClean="0"/>
              <a:t> России от 01.09.2015 № 327 </a:t>
            </a:r>
            <a:r>
              <a:rPr lang="ru-RU" sz="2200" b="1" dirty="0" smtClean="0"/>
              <a:t>утверждает</a:t>
            </a:r>
            <a:r>
              <a:rPr lang="en-US" sz="2200" b="1" dirty="0" smtClean="0"/>
              <a:t>:</a:t>
            </a:r>
            <a:endParaRPr lang="ru-RU" sz="2200" b="1" dirty="0"/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1514475" y="5559686"/>
            <a:ext cx="6115050" cy="791297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indent="180000" algn="just" eaLnBrk="1" hangingPunct="1"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Приказ </a:t>
            </a:r>
            <a:r>
              <a:rPr lang="ru-RU" sz="2000" dirty="0" err="1" smtClean="0">
                <a:solidFill>
                  <a:schemeClr val="bg1"/>
                </a:solidFill>
              </a:rPr>
              <a:t>Минкомсвязи</a:t>
            </a:r>
            <a:r>
              <a:rPr lang="ru-RU" sz="2000" dirty="0" smtClean="0">
                <a:solidFill>
                  <a:schemeClr val="bg1"/>
                </a:solidFill>
              </a:rPr>
              <a:t> России от 01.09.2015 № 325</a:t>
            </a:r>
          </a:p>
          <a:p>
            <a:pPr indent="180000" algn="just" eaLnBrk="1" hangingPunct="1"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вступил в силу </a:t>
            </a:r>
            <a:r>
              <a:rPr lang="ru-RU" sz="2000" b="1" dirty="0" smtClean="0">
                <a:solidFill>
                  <a:schemeClr val="bg1"/>
                </a:solidFill>
              </a:rPr>
              <a:t>07.02.2016</a:t>
            </a:r>
          </a:p>
          <a:p>
            <a:pPr indent="180000" algn="just" eaLnBrk="1" hangingPunct="1">
              <a:defRPr/>
            </a:pPr>
            <a:endParaRPr lang="ru-RU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63252-30D0-4925-B184-C32AE3DE3ADF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77800" y="140680"/>
            <a:ext cx="8788400" cy="6945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2200" dirty="0" smtClean="0"/>
              <a:t>Закон Российской Федерации «О средствах массовой информации»</a:t>
            </a:r>
            <a:r>
              <a:rPr lang="ru-RU" sz="2400" u="sng" dirty="0" smtClean="0">
                <a:solidFill>
                  <a:srgbClr val="FFFF00"/>
                </a:solidFill>
              </a:rPr>
              <a:t> </a:t>
            </a:r>
            <a:r>
              <a:rPr lang="ru-RU" sz="1800" b="1" u="sng" dirty="0" smtClean="0"/>
              <a:t>Статья 25</a:t>
            </a:r>
            <a:r>
              <a:rPr lang="ru-RU" sz="1800" dirty="0" smtClean="0"/>
              <a:t> (Порядок распространения массовой информации) </a:t>
            </a:r>
            <a:r>
              <a:rPr lang="ru-RU" sz="1800" b="1" dirty="0" smtClean="0"/>
              <a:t>дополнена частью 7</a:t>
            </a:r>
          </a:p>
          <a:p>
            <a:pPr algn="ctr" eaLnBrk="1" hangingPunct="1">
              <a:defRPr/>
            </a:pPr>
            <a:endParaRPr lang="ru-RU" sz="2200" dirty="0" smtClean="0"/>
          </a:p>
          <a:p>
            <a:pPr algn="ctr" eaLnBrk="1" hangingPunct="1">
              <a:defRPr/>
            </a:pPr>
            <a:endParaRPr lang="ru-RU" sz="2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402182" y="1019911"/>
            <a:ext cx="8339635" cy="244425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500" b="1" u="sng" dirty="0" smtClean="0">
                <a:solidFill>
                  <a:srgbClr val="FFFF00"/>
                </a:solidFill>
              </a:rPr>
              <a:t>Часть 7 статьи 25</a:t>
            </a:r>
            <a:endParaRPr lang="ru-RU" sz="1500" b="1" dirty="0" smtClean="0">
              <a:solidFill>
                <a:srgbClr val="FFFF00"/>
              </a:solidFill>
            </a:endParaRPr>
          </a:p>
          <a:p>
            <a:pPr indent="180000" algn="just">
              <a:spcBef>
                <a:spcPts val="600"/>
              </a:spcBef>
            </a:pPr>
            <a:r>
              <a:rPr lang="ru-RU" sz="1600" dirty="0" smtClean="0"/>
              <a:t>Не допускается изменение операторами связи, оказывающими услуги связи для целей телевизионного вещания и (или) радиовещания (за исключением услуг связи для целей проводного радиовещания), телеканалов и (или) радиоканалов, включая совокупность теле-, радиопрограмм и (или) иных аудиовизуальных, звуковых, текстовых сообщений и материалов, транслируемых в эксплуатируемых операторами связи сетях, кроме случаев предварительного согласования возможности такого изменения с вещателями телеканалов и (или) радиоканалов и случаев, установленных законодательством Российской Федерации.</a:t>
            </a:r>
            <a:endParaRPr lang="ru-RU" sz="1600" b="1" dirty="0" smtClean="0">
              <a:solidFill>
                <a:srgbClr val="FFFF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77800" y="3719146"/>
            <a:ext cx="8788400" cy="62424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200" dirty="0" smtClean="0"/>
              <a:t>Федеральный закон «О связи»</a:t>
            </a:r>
          </a:p>
          <a:p>
            <a:pPr algn="ctr" eaLnBrk="1" hangingPunct="1">
              <a:defRPr/>
            </a:pPr>
            <a:r>
              <a:rPr lang="ru-RU" sz="1800" b="1" u="sng" dirty="0" smtClean="0"/>
              <a:t>Статья 46</a:t>
            </a:r>
            <a:r>
              <a:rPr lang="ru-RU" sz="1800" dirty="0" smtClean="0"/>
              <a:t> (Обязанности операторов связи) </a:t>
            </a:r>
            <a:r>
              <a:rPr lang="ru-RU" sz="1800" b="1" dirty="0" smtClean="0"/>
              <a:t>дополнена пунктом 4.1</a:t>
            </a:r>
            <a:r>
              <a:rPr lang="ru-RU" sz="1800" dirty="0" smtClean="0"/>
              <a:t>.</a:t>
            </a: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383441" y="4528036"/>
            <a:ext cx="8377117" cy="212774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800"/>
              </a:spcAft>
            </a:pPr>
            <a:r>
              <a:rPr lang="ru-RU" sz="1500" b="1" u="sng" kern="0" dirty="0" smtClean="0">
                <a:solidFill>
                  <a:srgbClr val="FFFF00"/>
                </a:solidFill>
              </a:rPr>
              <a:t>Пункт 4.1 статьи 46</a:t>
            </a:r>
          </a:p>
          <a:p>
            <a:pPr indent="180000" algn="just"/>
            <a:r>
              <a:rPr lang="ru-RU" sz="1500" dirty="0" smtClean="0"/>
              <a:t>Оператор связи, оказывающий услуги связи для целей телевизионного вещания и (или) радиовещания (за исключением услуг связи для целей проводного радиовещания), не вправе изменять телеканалы и (или) радиоканалы, включая совокупность теле-, радиопрограмм и (или) иных аудиовизуальных, звуковых, текстовых сообщений и материалов, транслируемые в эксплуатируемых им сетях связи, кроме случаев предварительного согласования возможности такого изменения с вещателями телеканалов и (или) радиоканалов и случаев, установленных законодательством Российской Федерации.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63252-30D0-4925-B184-C32AE3DE3ADF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77800" y="158290"/>
            <a:ext cx="8788400" cy="96715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1800" dirty="0" smtClean="0"/>
              <a:t>Подводя итоги, кратко перечислим изменения в законодательстве </a:t>
            </a:r>
            <a:br>
              <a:rPr lang="ru-RU" sz="1800" dirty="0" smtClean="0"/>
            </a:br>
            <a:r>
              <a:rPr lang="ru-RU" sz="1800" dirty="0" smtClean="0"/>
              <a:t>Российской Федерации, внесенные Федеральным законом от 13.07.2015 </a:t>
            </a:r>
            <a:r>
              <a:rPr lang="ru-RU" sz="1800" b="1" dirty="0" smtClean="0"/>
              <a:t>№ 257-ФЗ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и приказами </a:t>
            </a:r>
            <a:r>
              <a:rPr lang="ru-RU" sz="1800" dirty="0" err="1" smtClean="0"/>
              <a:t>Минкомсвязи</a:t>
            </a:r>
            <a:r>
              <a:rPr lang="ru-RU" sz="1800" dirty="0" smtClean="0"/>
              <a:t> России от 01.09.2015 </a:t>
            </a:r>
            <a:r>
              <a:rPr lang="ru-RU" sz="1800" b="1" dirty="0" smtClean="0"/>
              <a:t>№№ 325, 326, 327</a:t>
            </a:r>
            <a:r>
              <a:rPr lang="ru-RU" sz="1800" dirty="0" smtClean="0"/>
              <a:t>:</a:t>
            </a: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558312" y="1362807"/>
            <a:ext cx="8027376" cy="518746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 smtClean="0">
                <a:solidFill>
                  <a:srgbClr val="FFFF00"/>
                </a:solidFill>
              </a:rPr>
              <a:t>Перечень изменений в законодательстве Российской Федерации:</a:t>
            </a:r>
          </a:p>
          <a:p>
            <a:pPr indent="216000" algn="just">
              <a:spcBef>
                <a:spcPts val="800"/>
              </a:spcBef>
              <a:buFont typeface="+mj-lt"/>
              <a:buAutoNum type="arabicParenR"/>
            </a:pPr>
            <a:r>
              <a:rPr lang="ru-RU" sz="1500" dirty="0" smtClean="0"/>
              <a:t>Количество обязательных общедоступных телеканалов увеличено до 20 </a:t>
            </a:r>
            <a:r>
              <a:rPr lang="ru-RU" sz="1500" dirty="0" smtClean="0">
                <a:solidFill>
                  <a:srgbClr val="FFFF00"/>
                </a:solidFill>
              </a:rPr>
              <a:t>(статья 32.1 Закона Российской Федерации «О средствах массовой информации»)</a:t>
            </a:r>
            <a:r>
              <a:rPr lang="ru-RU" sz="1500" dirty="0" smtClean="0"/>
              <a:t>;</a:t>
            </a:r>
          </a:p>
          <a:p>
            <a:pPr indent="216000" algn="just">
              <a:spcBef>
                <a:spcPts val="800"/>
              </a:spcBef>
              <a:buFont typeface="+mj-lt"/>
              <a:buAutoNum type="arabicParenR"/>
            </a:pPr>
            <a:r>
              <a:rPr lang="ru-RU" sz="1500" dirty="0" smtClean="0"/>
              <a:t>Изменен порядок получения операторами связи сигналов обязательных общедоступных телеканалов и радиоканалов </a:t>
            </a:r>
            <a:r>
              <a:rPr lang="ru-RU" sz="1500" dirty="0" smtClean="0">
                <a:solidFill>
                  <a:srgbClr val="FFFF00"/>
                </a:solidFill>
              </a:rPr>
              <a:t>(статья 19.1 Федерального закона </a:t>
            </a:r>
            <a:br>
              <a:rPr lang="ru-RU" sz="1500" dirty="0" smtClean="0">
                <a:solidFill>
                  <a:srgbClr val="FFFF00"/>
                </a:solidFill>
              </a:rPr>
            </a:br>
            <a:r>
              <a:rPr lang="ru-RU" sz="1500" dirty="0" smtClean="0">
                <a:solidFill>
                  <a:srgbClr val="FFFF00"/>
                </a:solidFill>
              </a:rPr>
              <a:t>«О связи», Приказ </a:t>
            </a:r>
            <a:r>
              <a:rPr lang="ru-RU" sz="1500" dirty="0" err="1" smtClean="0">
                <a:solidFill>
                  <a:srgbClr val="FFFF00"/>
                </a:solidFill>
              </a:rPr>
              <a:t>Минкомсвязи</a:t>
            </a:r>
            <a:r>
              <a:rPr lang="ru-RU" sz="1500" dirty="0" smtClean="0">
                <a:solidFill>
                  <a:srgbClr val="FFFF00"/>
                </a:solidFill>
              </a:rPr>
              <a:t> России № 326)</a:t>
            </a:r>
            <a:r>
              <a:rPr lang="ru-RU" sz="1500" dirty="0" smtClean="0"/>
              <a:t>;</a:t>
            </a:r>
          </a:p>
          <a:p>
            <a:pPr indent="216000" algn="just">
              <a:spcBef>
                <a:spcPts val="800"/>
              </a:spcBef>
              <a:buFont typeface="+mj-lt"/>
              <a:buAutoNum type="arabicParenR"/>
            </a:pPr>
            <a:r>
              <a:rPr lang="ru-RU" sz="1500" dirty="0" smtClean="0"/>
              <a:t>Утверждена последовательность позиций обязательных общедоступных телеканалов и радиоканалов </a:t>
            </a:r>
            <a:r>
              <a:rPr lang="ru-RU" sz="1500" dirty="0" smtClean="0">
                <a:solidFill>
                  <a:srgbClr val="FFFF00"/>
                </a:solidFill>
              </a:rPr>
              <a:t>(абзац 2 пункт 4 статья 46 Федерального закона «О связи», Приказ </a:t>
            </a:r>
            <a:r>
              <a:rPr lang="ru-RU" sz="1500" dirty="0" err="1" smtClean="0">
                <a:solidFill>
                  <a:srgbClr val="FFFF00"/>
                </a:solidFill>
              </a:rPr>
              <a:t>Минкомсвязи</a:t>
            </a:r>
            <a:r>
              <a:rPr lang="ru-RU" sz="1500" dirty="0" smtClean="0">
                <a:solidFill>
                  <a:srgbClr val="FFFF00"/>
                </a:solidFill>
              </a:rPr>
              <a:t> России № 325)</a:t>
            </a:r>
            <a:r>
              <a:rPr lang="ru-RU" sz="1500" dirty="0" smtClean="0"/>
              <a:t>;</a:t>
            </a:r>
          </a:p>
          <a:p>
            <a:pPr indent="216000" algn="just">
              <a:spcBef>
                <a:spcPts val="800"/>
              </a:spcBef>
              <a:buFont typeface="+mj-lt"/>
              <a:buAutoNum type="arabicParenR"/>
            </a:pPr>
            <a:r>
              <a:rPr lang="ru-RU" sz="1500" dirty="0" smtClean="0"/>
              <a:t>Утверждены требования к качеству звука и изображения обязательных общедоступных телеканалов и (или) радиоканалов </a:t>
            </a:r>
            <a:r>
              <a:rPr lang="ru-RU" sz="1500" dirty="0" smtClean="0">
                <a:solidFill>
                  <a:srgbClr val="FFFF00"/>
                </a:solidFill>
              </a:rPr>
              <a:t>(Приказ </a:t>
            </a:r>
            <a:r>
              <a:rPr lang="ru-RU" sz="1500" dirty="0" err="1" smtClean="0">
                <a:solidFill>
                  <a:srgbClr val="FFFF00"/>
                </a:solidFill>
              </a:rPr>
              <a:t>Минкомсвязи</a:t>
            </a:r>
            <a:r>
              <a:rPr lang="ru-RU" sz="1500" dirty="0" smtClean="0">
                <a:solidFill>
                  <a:srgbClr val="FFFF00"/>
                </a:solidFill>
              </a:rPr>
              <a:t> России № 327)</a:t>
            </a:r>
            <a:r>
              <a:rPr lang="ru-RU" sz="1500" dirty="0" smtClean="0"/>
              <a:t>;</a:t>
            </a:r>
          </a:p>
          <a:p>
            <a:pPr indent="216000" algn="just">
              <a:spcBef>
                <a:spcPts val="800"/>
              </a:spcBef>
              <a:buFont typeface="+mj-lt"/>
              <a:buAutoNum type="arabicParenR"/>
            </a:pPr>
            <a:r>
              <a:rPr lang="ru-RU" sz="1500" dirty="0" smtClean="0"/>
              <a:t>Определено, что услуги по предоставлению абоненту доступа к сети связи оператора и иные входящие в состав услуг связи услуги оказываются абонентам на возмездной основе, в том числе при трансляции обязательных общедоступных телеканалов и (или) радиоканалов </a:t>
            </a:r>
            <a:r>
              <a:rPr lang="ru-RU" sz="1500" dirty="0" smtClean="0">
                <a:solidFill>
                  <a:srgbClr val="FFFF00"/>
                </a:solidFill>
              </a:rPr>
              <a:t>(абзац 4 пункт 4 статья 46 Федерального закона «О связи»)</a:t>
            </a:r>
            <a:r>
              <a:rPr lang="ru-RU" sz="1500" dirty="0" smtClean="0"/>
              <a:t>;</a:t>
            </a:r>
          </a:p>
          <a:p>
            <a:pPr indent="216000" algn="just">
              <a:spcBef>
                <a:spcPts val="800"/>
              </a:spcBef>
              <a:buFont typeface="+mj-lt"/>
              <a:buAutoNum type="arabicParenR"/>
            </a:pPr>
            <a:r>
              <a:rPr lang="ru-RU" sz="1500" dirty="0" smtClean="0"/>
              <a:t>Оператор связи не вправе изменять телеканалы и (или) радиоканалы, транслируемые в эксплуатируемых им сетях связи </a:t>
            </a:r>
            <a:r>
              <a:rPr lang="ru-RU" sz="1500" dirty="0" smtClean="0">
                <a:solidFill>
                  <a:srgbClr val="FFFF00"/>
                </a:solidFill>
              </a:rPr>
              <a:t>(статья 25 Закона Российской Федерации «О средствах массовой информации», пункт 4.1 статья 46 Федерального закона «О связи»)</a:t>
            </a:r>
            <a:r>
              <a:rPr lang="ru-RU" sz="15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10101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7538" y="3075057"/>
            <a:ext cx="8064500" cy="707886"/>
          </a:xfrm>
        </p:spPr>
        <p:txBody>
          <a:bodyPr/>
          <a:lstStyle/>
          <a:p>
            <a:pPr eaLnBrk="1" hangingPunct="1"/>
            <a:r>
              <a:rPr lang="ru-RU" altLang="ru-RU" sz="4000" dirty="0" smtClean="0">
                <a:solidFill>
                  <a:srgbClr val="0070C0"/>
                </a:solidFill>
              </a:rPr>
              <a:t> </a:t>
            </a:r>
            <a:r>
              <a:rPr lang="ru-RU" altLang="ru-RU" sz="4000" b="1" dirty="0" smtClean="0">
                <a:solidFill>
                  <a:srgbClr val="0070C0"/>
                </a:solidFill>
                <a:latin typeface="Arial" charset="0"/>
              </a:rPr>
              <a:t>СПАСИБО ЗА ВНИМАНИЕ!</a:t>
            </a:r>
            <a:endParaRPr lang="ru-RU" altLang="ru-RU" sz="4000" dirty="0" smtClean="0">
              <a:solidFill>
                <a:srgbClr val="0070C0"/>
              </a:solidFill>
            </a:endParaRPr>
          </a:p>
        </p:txBody>
      </p:sp>
      <p:sp>
        <p:nvSpPr>
          <p:cNvPr id="27651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541D11-64BF-4EB8-98AB-FBF803DFEC2B}" type="slidenum">
              <a:rPr lang="ru-RU" altLang="ru-RU" smtClean="0"/>
              <a:pPr/>
              <a:t>14</a:t>
            </a:fld>
            <a:endParaRPr lang="ru-RU" altLang="ru-RU" smtClean="0"/>
          </a:p>
        </p:txBody>
      </p:sp>
      <p:pic>
        <p:nvPicPr>
          <p:cNvPr id="4" name="Picture 3" descr="C:\Users\skorobogatova-na\Desktop\презентация\картинки для презентации\3d-16748319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646975" y="4894228"/>
            <a:ext cx="2474976" cy="19507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EEDAF1-396F-42D7-B20D-1D7F48A40BD5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377688" y="1020418"/>
            <a:ext cx="8388625" cy="514184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0"/>
              </a:spcBef>
            </a:pPr>
            <a:r>
              <a:rPr lang="ru-RU" sz="3000" dirty="0" smtClean="0"/>
              <a:t>Федеральный закон от 13.07.2015 № 257-ФЗ </a:t>
            </a:r>
            <a:r>
              <a:rPr lang="ru-RU" sz="3000" u="sng" dirty="0" smtClean="0">
                <a:solidFill>
                  <a:srgbClr val="FFFF00"/>
                </a:solidFill>
              </a:rPr>
              <a:t>внес изменения в</a:t>
            </a:r>
            <a:r>
              <a:rPr lang="ru-RU" sz="3000" b="1" dirty="0" smtClean="0"/>
              <a:t>:</a:t>
            </a:r>
          </a:p>
          <a:p>
            <a:pPr indent="216000">
              <a:spcBef>
                <a:spcPts val="2400"/>
              </a:spcBef>
              <a:buFont typeface="Arial" pitchFamily="34" charset="0"/>
              <a:buChar char="•"/>
            </a:pPr>
            <a:r>
              <a:rPr lang="ru-RU" sz="2800" dirty="0" smtClean="0"/>
              <a:t>Закон Российской Федерации от 27.12.1991 № 2124-1 «О средствах массовой информации»;</a:t>
            </a:r>
          </a:p>
          <a:p>
            <a:pPr indent="216000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800" dirty="0" smtClean="0"/>
              <a:t>Федеральный закон от 07.07.2003 № 126-ФЗ «О связи».</a:t>
            </a:r>
          </a:p>
          <a:p>
            <a:pPr>
              <a:spcBef>
                <a:spcPts val="2400"/>
              </a:spcBef>
            </a:pPr>
            <a:r>
              <a:rPr lang="ru-RU" sz="2800" dirty="0" smtClean="0">
                <a:solidFill>
                  <a:srgbClr val="FFFF00"/>
                </a:solidFill>
              </a:rPr>
              <a:t>Федеральный закон от 13.07.2015 № 257-ФЗ вступил в силу </a:t>
            </a:r>
            <a:r>
              <a:rPr lang="ru-RU" sz="2800" b="1" dirty="0" smtClean="0">
                <a:solidFill>
                  <a:srgbClr val="FFFF00"/>
                </a:solidFill>
              </a:rPr>
              <a:t>24.07.2015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EEDAF1-396F-42D7-B20D-1D7F48A40BD5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177800" y="204788"/>
            <a:ext cx="8788400" cy="49757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2200" dirty="0" smtClean="0"/>
              <a:t>Закон Российской Федерации «О средствах массовой информации»</a:t>
            </a:r>
            <a:endParaRPr lang="ru-RU" sz="2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580030" y="900634"/>
            <a:ext cx="7983941" cy="1922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1600" u="sng" dirty="0" smtClean="0">
                <a:solidFill>
                  <a:srgbClr val="FFFF00"/>
                </a:solidFill>
              </a:rPr>
              <a:t>Статья 2</a:t>
            </a:r>
            <a:r>
              <a:rPr lang="ru-RU" sz="1600" dirty="0" smtClean="0">
                <a:solidFill>
                  <a:srgbClr val="FFFF00"/>
                </a:solidFill>
              </a:rPr>
              <a:t> (Основные понятия) </a:t>
            </a:r>
            <a:r>
              <a:rPr lang="ru-RU" sz="1600" b="1" dirty="0" smtClean="0">
                <a:solidFill>
                  <a:srgbClr val="FFFF00"/>
                </a:solidFill>
              </a:rPr>
              <a:t>дополнена абзацем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ru-RU" sz="1600" b="1" dirty="0" smtClean="0">
                <a:solidFill>
                  <a:srgbClr val="FFFF00"/>
                </a:solidFill>
              </a:rPr>
              <a:t>следующего содержания:</a:t>
            </a:r>
          </a:p>
          <a:p>
            <a:pPr indent="180000" algn="just">
              <a:spcBef>
                <a:spcPts val="600"/>
              </a:spcBef>
            </a:pPr>
            <a:r>
              <a:rPr lang="ru-RU" sz="1600" dirty="0" smtClean="0"/>
              <a:t>Под обязательными общедоступными телеканалами и (или) радиоканалами понимаются телеканалы и (или) радиоканалы, которые определяются в соответствии с настоящим Федеральным законом и подлежат распространению во всех средах вещания без взимания платы с потребителей (телезрителей, радиослушателей) за право просмотра, прослушивания. </a:t>
            </a:r>
          </a:p>
          <a:p>
            <a:pPr algn="just" eaLnBrk="1" hangingPunct="1">
              <a:defRPr/>
            </a:pPr>
            <a:endParaRPr lang="ru-RU" sz="1600" b="1" dirty="0" smtClean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580030" y="2941982"/>
            <a:ext cx="7983941" cy="372386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1600" u="sng" dirty="0" smtClean="0">
                <a:solidFill>
                  <a:srgbClr val="FFFF00"/>
                </a:solidFill>
              </a:rPr>
              <a:t>Статья 32.1</a:t>
            </a:r>
            <a:r>
              <a:rPr lang="ru-RU" sz="1600" dirty="0" smtClean="0">
                <a:solidFill>
                  <a:srgbClr val="FFFF00"/>
                </a:solidFill>
              </a:rPr>
              <a:t> (Обязательные общедоступные телеканалы и (или) радиоканалы) </a:t>
            </a:r>
            <a:r>
              <a:rPr lang="ru-RU" sz="1600" b="1" dirty="0" smtClean="0">
                <a:solidFill>
                  <a:srgbClr val="FFFF00"/>
                </a:solidFill>
              </a:rPr>
              <a:t>изложена в новой редакции</a:t>
            </a:r>
            <a:r>
              <a:rPr lang="ru-RU" sz="1600" dirty="0" smtClean="0">
                <a:solidFill>
                  <a:srgbClr val="FFFF00"/>
                </a:solidFill>
              </a:rPr>
              <a:t>:</a:t>
            </a:r>
          </a:p>
          <a:p>
            <a:pPr>
              <a:spcBef>
                <a:spcPts val="600"/>
              </a:spcBef>
            </a:pPr>
            <a:r>
              <a:rPr lang="ru-RU" sz="1600" dirty="0" smtClean="0"/>
              <a:t>К обязательным общедоступным телеканалам и (или) радиоканалам относятся:</a:t>
            </a:r>
          </a:p>
          <a:p>
            <a:pPr algn="just">
              <a:spcBef>
                <a:spcPts val="600"/>
              </a:spcBef>
              <a:buFont typeface="+mj-lt"/>
              <a:buAutoNum type="arabicParenR"/>
            </a:pPr>
            <a:r>
              <a:rPr lang="ru-RU" sz="1600" dirty="0" smtClean="0"/>
              <a:t> общероссийские обязательные общедоступные телеканалы и радиоканалы, перечень которых утверждает Президент Российской Федерации в целях сохранения и обеспечения единого информационного пространства Российской Федерации;</a:t>
            </a:r>
          </a:p>
          <a:p>
            <a:pPr algn="just">
              <a:spcBef>
                <a:spcPts val="600"/>
              </a:spcBef>
            </a:pPr>
            <a:r>
              <a:rPr lang="ru-RU" sz="1600" dirty="0" smtClean="0"/>
              <a:t>2) телеканалы, получившие право на осуществление эфирного цифрового наземного вещания с использованием позиций в мультиплексах на всей территории Российской Федерации.</a:t>
            </a:r>
          </a:p>
          <a:p>
            <a:pPr indent="180000" algn="just">
              <a:spcBef>
                <a:spcPts val="600"/>
              </a:spcBef>
            </a:pPr>
            <a:r>
              <a:rPr lang="ru-RU" sz="1600" dirty="0" smtClean="0"/>
              <a:t>Обязанности операторов связи по распространению обязательных общедоступных телеканалов и (или) радиоканалов устанавливаются законодательством Российской Федерации в области связи.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EEDAF1-396F-42D7-B20D-1D7F48A40BD5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177800" y="204788"/>
            <a:ext cx="8788400" cy="9826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1800" dirty="0" smtClean="0"/>
              <a:t>Указ Президента Российской Федерации от 24.06.2009 № 715 «Об общероссийских обязательных общедоступных телеканалах и радиоканалах» </a:t>
            </a:r>
            <a:r>
              <a:rPr lang="ru-RU" sz="1800" b="1" dirty="0" smtClean="0"/>
              <a:t>утвердил перечень общероссийских обязательных общедоступных телеканалов и радиоканалов</a:t>
            </a:r>
            <a:r>
              <a:rPr lang="ru-RU" sz="1800" dirty="0" smtClean="0"/>
              <a:t>.</a:t>
            </a:r>
            <a:endParaRPr lang="ru-RU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580029" y="1339526"/>
            <a:ext cx="7983941" cy="296870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Aft>
                <a:spcPts val="600"/>
              </a:spcAft>
              <a:defRPr/>
            </a:pPr>
            <a:r>
              <a:rPr lang="ru-RU" sz="1600" dirty="0" smtClean="0">
                <a:solidFill>
                  <a:srgbClr val="FFFF00"/>
                </a:solidFill>
              </a:rPr>
              <a:t>Общероссийские обязательные общедоступные телеканалы:</a:t>
            </a:r>
          </a:p>
          <a:p>
            <a:pPr indent="-144000" algn="just" eaLnBrk="1" hangingPunct="1">
              <a:buFont typeface="Arial" pitchFamily="34" charset="0"/>
              <a:buChar char="•"/>
              <a:defRPr/>
            </a:pPr>
            <a:r>
              <a:rPr lang="ru-RU" sz="1600" dirty="0" smtClean="0"/>
              <a:t>Первый канал;</a:t>
            </a:r>
          </a:p>
          <a:p>
            <a:pPr indent="-144000" algn="just" eaLnBrk="1" hangingPunct="1">
              <a:buFont typeface="Arial" pitchFamily="34" charset="0"/>
              <a:buChar char="•"/>
              <a:defRPr/>
            </a:pPr>
            <a:r>
              <a:rPr lang="ru-RU" sz="1600" dirty="0" smtClean="0"/>
              <a:t>«Россия-1»;</a:t>
            </a:r>
          </a:p>
          <a:p>
            <a:pPr indent="-144000" algn="just" eaLnBrk="1" hangingPunct="1">
              <a:buFont typeface="Arial" pitchFamily="34" charset="0"/>
              <a:buChar char="•"/>
              <a:defRPr/>
            </a:pPr>
            <a:r>
              <a:rPr lang="ru-RU" sz="1600" dirty="0" smtClean="0"/>
              <a:t>«Матч ТВ»;</a:t>
            </a:r>
          </a:p>
          <a:p>
            <a:pPr indent="-144000" algn="just" eaLnBrk="1" hangingPunct="1">
              <a:buFont typeface="Arial" pitchFamily="34" charset="0"/>
              <a:buChar char="•"/>
              <a:defRPr/>
            </a:pPr>
            <a:r>
              <a:rPr lang="ru-RU" sz="1600" dirty="0" smtClean="0"/>
              <a:t>НТВ;</a:t>
            </a:r>
          </a:p>
          <a:p>
            <a:pPr indent="-144000" algn="just" eaLnBrk="1" hangingPunct="1">
              <a:buFont typeface="Arial" pitchFamily="34" charset="0"/>
              <a:buChar char="•"/>
              <a:defRPr/>
            </a:pPr>
            <a:r>
              <a:rPr lang="ru-RU" sz="1600" dirty="0" smtClean="0"/>
              <a:t>Петербург - 5 канал;</a:t>
            </a:r>
          </a:p>
          <a:p>
            <a:pPr indent="-144000" algn="just" eaLnBrk="1" hangingPunct="1">
              <a:buFont typeface="Arial" pitchFamily="34" charset="0"/>
              <a:buChar char="•"/>
              <a:defRPr/>
            </a:pPr>
            <a:r>
              <a:rPr lang="ru-RU" sz="1600" dirty="0" smtClean="0"/>
              <a:t>«Россия-Культура»;</a:t>
            </a:r>
          </a:p>
          <a:p>
            <a:pPr indent="-144000" algn="just" eaLnBrk="1" hangingPunct="1">
              <a:buFont typeface="Arial" pitchFamily="34" charset="0"/>
              <a:buChar char="•"/>
              <a:defRPr/>
            </a:pPr>
            <a:r>
              <a:rPr lang="ru-RU" sz="1600" dirty="0" smtClean="0"/>
              <a:t>«Россия-24»;</a:t>
            </a:r>
          </a:p>
          <a:p>
            <a:pPr indent="-144000" algn="just" eaLnBrk="1" hangingPunct="1">
              <a:buFont typeface="Arial" pitchFamily="34" charset="0"/>
              <a:buChar char="•"/>
              <a:defRPr/>
            </a:pPr>
            <a:r>
              <a:rPr lang="ru-RU" sz="1600" dirty="0" smtClean="0"/>
              <a:t>«Карусель»;</a:t>
            </a:r>
          </a:p>
          <a:p>
            <a:pPr indent="-144000" algn="just" eaLnBrk="1" hangingPunct="1">
              <a:buFont typeface="Arial" pitchFamily="34" charset="0"/>
              <a:buChar char="•"/>
              <a:defRPr/>
            </a:pPr>
            <a:r>
              <a:rPr lang="ru-RU" sz="1600" dirty="0" smtClean="0"/>
              <a:t>«Общественное телевидение России»;</a:t>
            </a:r>
          </a:p>
          <a:p>
            <a:pPr indent="-144000" algn="just" eaLnBrk="1" hangingPunct="1">
              <a:buFont typeface="Arial" pitchFamily="34" charset="0"/>
              <a:buChar char="•"/>
              <a:defRPr/>
            </a:pPr>
            <a:r>
              <a:rPr lang="ru-RU" sz="1600" dirty="0" smtClean="0"/>
              <a:t>ТВ ЦЕНТР – Москва.</a:t>
            </a:r>
            <a:endParaRPr lang="ru-RU" sz="1600" dirty="0"/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580029" y="4466502"/>
            <a:ext cx="7983941" cy="124850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just" eaLnBrk="1" hangingPunct="1">
              <a:spcAft>
                <a:spcPts val="600"/>
              </a:spcAft>
              <a:defRPr/>
            </a:pPr>
            <a:r>
              <a:rPr lang="ru-RU" sz="1600" dirty="0" smtClean="0">
                <a:solidFill>
                  <a:srgbClr val="FFFF00"/>
                </a:solidFill>
              </a:rPr>
              <a:t>Общероссийские обязательные общедоступные радиоканалы:</a:t>
            </a:r>
          </a:p>
          <a:p>
            <a:pPr indent="-144000" algn="just" eaLnBrk="1" hangingPunct="1">
              <a:buFont typeface="Arial" pitchFamily="34" charset="0"/>
              <a:buChar char="•"/>
              <a:defRPr/>
            </a:pPr>
            <a:r>
              <a:rPr lang="ru-RU" sz="1600" dirty="0" smtClean="0"/>
              <a:t> Вести ФМ;</a:t>
            </a:r>
          </a:p>
          <a:p>
            <a:pPr indent="-144000" algn="just" eaLnBrk="1" hangingPunct="1">
              <a:buFont typeface="Arial" pitchFamily="34" charset="0"/>
              <a:buChar char="•"/>
              <a:defRPr/>
            </a:pPr>
            <a:r>
              <a:rPr lang="ru-RU" sz="1600" dirty="0" smtClean="0"/>
              <a:t>Маяк;</a:t>
            </a:r>
          </a:p>
          <a:p>
            <a:pPr indent="-144000" algn="just" eaLnBrk="1" hangingPunct="1">
              <a:buFont typeface="Arial" pitchFamily="34" charset="0"/>
              <a:buChar char="•"/>
              <a:defRPr/>
            </a:pPr>
            <a:r>
              <a:rPr lang="ru-RU" sz="1600" dirty="0" smtClean="0"/>
              <a:t>Радио России.</a:t>
            </a: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171450" y="5868864"/>
            <a:ext cx="8801100" cy="672613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indent="180000" algn="just" eaLnBrk="1" hangingPunct="1">
              <a:defRPr/>
            </a:pPr>
            <a:r>
              <a:rPr lang="ru-RU" sz="1600" dirty="0" smtClean="0">
                <a:solidFill>
                  <a:schemeClr val="bg1"/>
                </a:solidFill>
              </a:rPr>
              <a:t>Общероссийские обязательные общедоступные телеканалы и радиоканалы входят в состав первого программного общероссийского мультиплекса эфирного цифрового наземного вещания.</a:t>
            </a:r>
            <a:r>
              <a:rPr lang="ru-RU" sz="1600" dirty="0" smtClean="0">
                <a:solidFill>
                  <a:schemeClr val="bg1"/>
                </a:solidFill>
                <a:latin typeface="+mn-lt"/>
                <a:ea typeface="Calibri"/>
              </a:rPr>
              <a:t> </a:t>
            </a:r>
            <a:endParaRPr lang="ru-RU" sz="16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EEDAF1-396F-42D7-B20D-1D7F48A40BD5}" type="slidenum">
              <a:rPr lang="ru-RU" altLang="ru-RU" smtClean="0"/>
              <a:pPr/>
              <a:t>5</a:t>
            </a:fld>
            <a:endParaRPr lang="ru-RU" altLang="ru-RU" smtClean="0"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177800" y="218372"/>
            <a:ext cx="8788400" cy="86399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1800" dirty="0" smtClean="0"/>
              <a:t>Перечень телеканалов, получивших право на осуществление эфирного цифрового наземного вещания с использованием позиций во втором общероссийском мультиплексе на всей территории Российской Федерации.</a:t>
            </a:r>
            <a:endParaRPr lang="ru-RU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571243" y="1477106"/>
            <a:ext cx="8001513" cy="357846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just" eaLnBrk="1" hangingPunct="1">
              <a:spcAft>
                <a:spcPts val="600"/>
              </a:spcAft>
              <a:defRPr/>
            </a:pPr>
            <a:r>
              <a:rPr lang="ru-RU" sz="1600" dirty="0" smtClean="0">
                <a:solidFill>
                  <a:srgbClr val="FFFF00"/>
                </a:solidFill>
              </a:rPr>
              <a:t>Телеканалы</a:t>
            </a:r>
            <a:r>
              <a:rPr lang="en-US" sz="1600" dirty="0" smtClean="0">
                <a:solidFill>
                  <a:srgbClr val="FFFF00"/>
                </a:solidFill>
              </a:rPr>
              <a:t>: </a:t>
            </a:r>
            <a:endParaRPr lang="ru-RU" sz="1600" dirty="0" smtClean="0">
              <a:solidFill>
                <a:srgbClr val="FFFF00"/>
              </a:solidFill>
            </a:endParaRPr>
          </a:p>
          <a:p>
            <a:pPr indent="-144000" algn="just" eaLnBrk="1" hangingPunct="1">
              <a:buFont typeface="Arial" pitchFamily="34" charset="0"/>
              <a:buChar char="•"/>
              <a:defRPr/>
            </a:pPr>
            <a:r>
              <a:rPr lang="ru-RU" sz="1600" dirty="0" smtClean="0"/>
              <a:t>РЕН ТВ; </a:t>
            </a:r>
          </a:p>
          <a:p>
            <a:pPr indent="-144000" algn="just" eaLnBrk="1" hangingPunct="1">
              <a:buFont typeface="Arial" pitchFamily="34" charset="0"/>
              <a:buChar char="•"/>
              <a:defRPr/>
            </a:pPr>
            <a:r>
              <a:rPr lang="ru-RU" sz="1600" dirty="0" smtClean="0"/>
              <a:t>РЕН ТВ;</a:t>
            </a:r>
          </a:p>
          <a:p>
            <a:pPr indent="-144000" algn="just" eaLnBrk="1" hangingPunct="1">
              <a:buFont typeface="Arial" pitchFamily="34" charset="0"/>
              <a:buChar char="•"/>
              <a:defRPr/>
            </a:pPr>
            <a:r>
              <a:rPr lang="ru-RU" sz="1600" dirty="0" smtClean="0"/>
              <a:t>«СПАС»;</a:t>
            </a:r>
          </a:p>
          <a:p>
            <a:pPr indent="-144000" algn="just" eaLnBrk="1" hangingPunct="1">
              <a:buFont typeface="Arial" pitchFamily="34" charset="0"/>
              <a:buChar char="•"/>
              <a:defRPr/>
            </a:pPr>
            <a:r>
              <a:rPr lang="ru-RU" sz="1600" dirty="0" smtClean="0"/>
              <a:t>СТС;</a:t>
            </a:r>
          </a:p>
          <a:p>
            <a:pPr indent="-144000" algn="just" eaLnBrk="1" hangingPunct="1">
              <a:buFont typeface="Arial" pitchFamily="34" charset="0"/>
              <a:buChar char="•"/>
              <a:defRPr/>
            </a:pPr>
            <a:r>
              <a:rPr lang="ru-RU" sz="1600" dirty="0" smtClean="0"/>
              <a:t>Домашний;</a:t>
            </a:r>
          </a:p>
          <a:p>
            <a:pPr indent="-144000" algn="just" eaLnBrk="1" hangingPunct="1">
              <a:buFont typeface="Arial" pitchFamily="34" charset="0"/>
              <a:buChar char="•"/>
              <a:defRPr/>
            </a:pPr>
            <a:r>
              <a:rPr lang="ru-RU" sz="1600" dirty="0" smtClean="0"/>
              <a:t>ТВ-3 Россия;</a:t>
            </a:r>
          </a:p>
          <a:p>
            <a:pPr indent="-144000" algn="just" eaLnBrk="1" hangingPunct="1">
              <a:buFont typeface="Arial" pitchFamily="34" charset="0"/>
              <a:buChar char="•"/>
              <a:defRPr/>
            </a:pPr>
            <a:r>
              <a:rPr lang="ru-RU" sz="1600" dirty="0" smtClean="0"/>
              <a:t>Пятница;</a:t>
            </a:r>
          </a:p>
          <a:p>
            <a:pPr indent="-144000" algn="just" eaLnBrk="1" hangingPunct="1">
              <a:buFont typeface="Arial" pitchFamily="34" charset="0"/>
              <a:buChar char="•"/>
              <a:defRPr/>
            </a:pPr>
            <a:r>
              <a:rPr lang="ru-RU" sz="1600" dirty="0" smtClean="0"/>
              <a:t>«ЗВЕЗДА»;</a:t>
            </a:r>
          </a:p>
          <a:p>
            <a:pPr indent="-144000" algn="just" eaLnBrk="1" hangingPunct="1">
              <a:buFont typeface="Arial" pitchFamily="34" charset="0"/>
              <a:buChar char="•"/>
              <a:defRPr/>
            </a:pPr>
            <a:r>
              <a:rPr lang="ru-RU" sz="1600" dirty="0" smtClean="0"/>
              <a:t>МИР;</a:t>
            </a:r>
          </a:p>
          <a:p>
            <a:pPr indent="-144000" algn="just" eaLnBrk="1" hangingPunct="1">
              <a:buFont typeface="Arial" pitchFamily="34" charset="0"/>
              <a:buChar char="•"/>
              <a:defRPr/>
            </a:pPr>
            <a:r>
              <a:rPr lang="ru-RU" sz="1600" dirty="0" smtClean="0"/>
              <a:t>ТНТ;</a:t>
            </a:r>
          </a:p>
          <a:p>
            <a:pPr indent="-144000" algn="just" eaLnBrk="1" hangingPunct="1">
              <a:buFont typeface="Arial" pitchFamily="34" charset="0"/>
              <a:buChar char="•"/>
              <a:defRPr/>
            </a:pPr>
            <a:r>
              <a:rPr lang="ru-RU" sz="1600" dirty="0" smtClean="0"/>
              <a:t>«Муз ТВ».</a:t>
            </a:r>
            <a:endParaRPr lang="ru-RU" sz="1600" dirty="0"/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171450" y="5411621"/>
            <a:ext cx="8801100" cy="910035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indent="180000" algn="just" eaLnBrk="1" hangingPunct="1">
              <a:defRPr/>
            </a:pPr>
            <a:r>
              <a:rPr lang="ru-RU" sz="1600" dirty="0" smtClean="0">
                <a:solidFill>
                  <a:schemeClr val="bg1"/>
                </a:solidFill>
              </a:rPr>
              <a:t>Состав второго общероссийского мультиплекса определен по результатам конкурсов, которые проводились Федеральной службой по надзору в сфере связи, информационных технологий и массовых коммуникаций.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310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EEDAF1-396F-42D7-B20D-1D7F48A40BD5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177800" y="167058"/>
            <a:ext cx="8788400" cy="12660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200" dirty="0" smtClean="0"/>
              <a:t>Федеральный закон «О связи»</a:t>
            </a:r>
          </a:p>
          <a:p>
            <a:pPr algn="ctr" eaLnBrk="1" hangingPunct="1">
              <a:defRPr/>
            </a:pPr>
            <a:r>
              <a:rPr lang="ru-RU" sz="1800" b="1" u="sng" dirty="0" smtClean="0"/>
              <a:t>Статья 19.1</a:t>
            </a:r>
            <a:r>
              <a:rPr lang="ru-RU" sz="1800" dirty="0" smtClean="0"/>
              <a:t> (Особенности присоединения сетей связи операторов обязательных общедоступных телеканалов и (или) радиоканалов и их взаимодействия с сетями связи для трансляции телеканалов и (или) радиоканалов) </a:t>
            </a:r>
            <a:r>
              <a:rPr lang="ru-RU" sz="1800" b="1" dirty="0" smtClean="0"/>
              <a:t>изложена в новой редакции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295518" y="1565031"/>
            <a:ext cx="8373697" cy="509074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800"/>
              </a:spcAft>
            </a:pPr>
            <a:r>
              <a:rPr lang="ru-RU" sz="1500" b="1" dirty="0" smtClean="0">
                <a:solidFill>
                  <a:srgbClr val="FFFF00"/>
                </a:solidFill>
              </a:rPr>
              <a:t> </a:t>
            </a:r>
            <a:r>
              <a:rPr lang="ru-RU" sz="1500" b="1" u="sng" dirty="0" smtClean="0">
                <a:solidFill>
                  <a:srgbClr val="FFFF00"/>
                </a:solidFill>
              </a:rPr>
              <a:t>Пункт 1 статьи 19.1</a:t>
            </a:r>
            <a:endParaRPr lang="ru-RU" sz="1500" b="1" dirty="0" smtClean="0">
              <a:solidFill>
                <a:srgbClr val="FFFF00"/>
              </a:solidFill>
            </a:endParaRPr>
          </a:p>
          <a:p>
            <a:pPr indent="180000" algn="just"/>
            <a:r>
              <a:rPr lang="ru-RU" sz="1500" dirty="0" smtClean="0"/>
              <a:t>Прием оператором обязательных общедоступных телеканалов сигнала, посредством которого осуществляется трансляция обязательных общедоступных телеканалов, осуществляется:</a:t>
            </a:r>
          </a:p>
          <a:p>
            <a:pPr indent="144000" algn="just">
              <a:spcBef>
                <a:spcPts val="800"/>
              </a:spcBef>
              <a:buFont typeface="Arial" pitchFamily="34" charset="0"/>
              <a:buChar char="•"/>
            </a:pPr>
            <a:r>
              <a:rPr lang="ru-RU" sz="1500" dirty="0" smtClean="0"/>
              <a:t>при наличии технической возможности – путем присоединения своей сети связи к сети связи оператора связи, указанного в пункте 2 статьи 19.2 настоящего Федерального закона;</a:t>
            </a:r>
          </a:p>
          <a:p>
            <a:pPr indent="144000" algn="just">
              <a:spcBef>
                <a:spcPts val="800"/>
              </a:spcBef>
              <a:buFont typeface="Arial" pitchFamily="34" charset="0"/>
              <a:buChar char="•"/>
            </a:pPr>
            <a:r>
              <a:rPr lang="ru-RU" sz="1500" dirty="0" smtClean="0"/>
              <a:t>при отсутствии технической возможности принять сигнал путем присоединения своей сети связи к сети связи указанного в пункте 2 статьи 19.2 настоящего Федерального закона оператора связи, подтвержденной заключением в письменной форме данного оператора, – путем приема сигнала, передаваемого в эфир радиоэлектронным средством оператора связи, указанного в пункте 2 статьи 19.2 настоящего Федерального закона, или иного оператора связи, без заключения договора о присоединении сетей связи для трансляции телеканалов и или радиоканалов либо путем присоединения своей сети связи к сети связи для трансляции телеканалов и (или) радиоканалов другого оператора связи.</a:t>
            </a:r>
          </a:p>
          <a:p>
            <a:pPr indent="180000" algn="just">
              <a:spcBef>
                <a:spcPts val="800"/>
              </a:spcBef>
            </a:pPr>
            <a:r>
              <a:rPr lang="ru-RU" sz="1500" dirty="0" smtClean="0"/>
              <a:t>Условия подтверждения наличия или отсутствия технической возможности принять сигнал путем присоединения сети связи оператора обязательных общедоступных телеканалов и (или) радиоканалов к сети связи оператора связи, указанного в пункте 2 статьи 19.2 настоящего Федерального закона, </a:t>
            </a:r>
            <a:r>
              <a:rPr lang="ru-RU" sz="1500" u="sng" dirty="0" smtClean="0">
                <a:solidFill>
                  <a:srgbClr val="FFFF00"/>
                </a:solidFill>
              </a:rPr>
              <a:t>определяются федеральным органом исполнительной власти в области связи</a:t>
            </a:r>
            <a:r>
              <a:rPr lang="ru-RU" sz="1500" dirty="0" smtClean="0"/>
              <a:t>.</a:t>
            </a:r>
            <a:endParaRPr lang="ru-RU" sz="1500" dirty="0"/>
          </a:p>
        </p:txBody>
      </p:sp>
    </p:spTree>
    <p:extLst>
      <p:ext uri="{BB962C8B-B14F-4D97-AF65-F5344CB8AC3E}">
        <p14:creationId xmlns="" xmlns:p14="http://schemas.microsoft.com/office/powerpoint/2010/main" val="411671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63252-30D0-4925-B184-C32AE3DE3ADF}" type="slidenum">
              <a:rPr lang="ru-RU" altLang="ru-RU" smtClean="0"/>
              <a:pPr>
                <a:defRPr/>
              </a:pPr>
              <a:t>7</a:t>
            </a:fld>
            <a:endParaRPr lang="ru-RU" alt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50" y="240117"/>
            <a:ext cx="8572500" cy="773112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200" u="sng" dirty="0" smtClean="0"/>
              <a:t>Статья 19.1 </a:t>
            </a:r>
            <a:r>
              <a:rPr lang="ru-RU" sz="2200" dirty="0" smtClean="0"/>
              <a:t>Федерального закона «О связи»</a:t>
            </a:r>
            <a:endParaRPr lang="ru-RU" sz="2200" dirty="0"/>
          </a:p>
        </p:txBody>
      </p:sp>
      <p:pic>
        <p:nvPicPr>
          <p:cNvPr id="21" name="Picture 2" descr="C:\Users\skorobogatova-na\Desktop\презентация\картинки для презентации\s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2749" y="3705224"/>
            <a:ext cx="2247901" cy="2247901"/>
          </a:xfrm>
          <a:prstGeom prst="rect">
            <a:avLst/>
          </a:prstGeom>
          <a:noFill/>
        </p:spPr>
      </p:pic>
      <p:sp>
        <p:nvSpPr>
          <p:cNvPr id="10" name="Скругленный прямоугольник 9"/>
          <p:cNvSpPr/>
          <p:nvPr/>
        </p:nvSpPr>
        <p:spPr bwMode="auto">
          <a:xfrm>
            <a:off x="383441" y="3991665"/>
            <a:ext cx="8377117" cy="245309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800"/>
              </a:spcAft>
            </a:pPr>
            <a:r>
              <a:rPr lang="ru-RU" sz="1500" b="1" u="sng" dirty="0" smtClean="0">
                <a:solidFill>
                  <a:srgbClr val="FFFF00"/>
                </a:solidFill>
              </a:rPr>
              <a:t>Пункт 3 статьи 19.1</a:t>
            </a:r>
          </a:p>
          <a:p>
            <a:pPr indent="180000" algn="just"/>
            <a:r>
              <a:rPr lang="ru-RU" sz="1500" dirty="0" smtClean="0"/>
              <a:t>Оператор обязательных общедоступных телеканалов и (или) радиоканалов в случае отсутствия технической возможности принять сигнал путем присоединения своей сети связи к сети связи указанного в пункте 2 статьи 19.2 настоящего Федерального закона оператора связи до начала трансляции обязательных общедоступных телеканалов и (или) радиоканалов обязан согласовать местонахождение источника сигнала или точки присоединения сетей связи для трансляции телеканалов и (или) радиоканалов с вещателем обязательного общедоступного телеканала и (или) радиоканала.</a:t>
            </a:r>
            <a:endParaRPr lang="ru-RU" sz="1500" dirty="0"/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383441" y="1400867"/>
            <a:ext cx="8377117" cy="228311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800"/>
              </a:spcAft>
            </a:pPr>
            <a:r>
              <a:rPr lang="ru-RU" sz="1500" b="1" u="sng" dirty="0" smtClean="0">
                <a:solidFill>
                  <a:srgbClr val="FFFF00"/>
                </a:solidFill>
              </a:rPr>
              <a:t>Пункт 2 статьи 19.1</a:t>
            </a:r>
          </a:p>
          <a:p>
            <a:pPr indent="180000" algn="just"/>
            <a:r>
              <a:rPr lang="ru-RU" sz="1500" dirty="0" smtClean="0"/>
              <a:t>В случае наличия технической возможности принять сигнал путем присоединения оператор связи, указанный в пункте 2 статьи 19.2 настоящего Федерального закона, определяет точку присоединения сетей связи и параметры технических средств приема сигнала операторов обязательных общедоступных телеканалов и (или) радиоканалов для обеспечения одинакового содержания телеканала и (или) радиоканала, распространяемых посредством эфирной наземной трансляции и иных видов трансляции на одной территории.</a:t>
            </a:r>
          </a:p>
        </p:txBody>
      </p:sp>
    </p:spTree>
    <p:extLst>
      <p:ext uri="{BB962C8B-B14F-4D97-AF65-F5344CB8AC3E}">
        <p14:creationId xmlns="" xmlns:p14="http://schemas.microsoft.com/office/powerpoint/2010/main" val="15093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63252-30D0-4925-B184-C32AE3DE3ADF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19617" y="451125"/>
            <a:ext cx="8572500" cy="773112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200" dirty="0" smtClean="0"/>
              <a:t>Приказ </a:t>
            </a:r>
            <a:r>
              <a:rPr lang="ru-RU" sz="2200" dirty="0" err="1" smtClean="0"/>
              <a:t>Минкомсвязи</a:t>
            </a:r>
            <a:r>
              <a:rPr lang="ru-RU" sz="2200" dirty="0" smtClean="0"/>
              <a:t> России от 01.09.2015 № 326 </a:t>
            </a:r>
            <a:r>
              <a:rPr lang="ru-RU" sz="2200" b="1" dirty="0" smtClean="0"/>
              <a:t>утверждает</a:t>
            </a:r>
            <a:r>
              <a:rPr lang="en-US" sz="2200" b="1" dirty="0" smtClean="0"/>
              <a:t>:</a:t>
            </a:r>
            <a:endParaRPr lang="ru-RU" sz="2200" b="1" dirty="0"/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608869" y="1831680"/>
            <a:ext cx="7926263" cy="228311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200" dirty="0" smtClean="0"/>
              <a:t>Условия подтверждения наличия или отсутствия технической возможности принять сигнал путем присоединения сети связи оператора обязательных общедоступных телеканалов и (или) радиоканалов к сети связи оператора связи, указанного в пункте 2 статьи 19.2 Федерального закона от 7 июля 2003 г. </a:t>
            </a:r>
            <a:br>
              <a:rPr lang="ru-RU" sz="2200" dirty="0" smtClean="0"/>
            </a:br>
            <a:r>
              <a:rPr lang="ru-RU" sz="2200" dirty="0" smtClean="0"/>
              <a:t>№ 126-ФЗ «О связи»</a:t>
            </a:r>
            <a:endParaRPr lang="ru-RU" sz="2200" dirty="0"/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1514475" y="4589596"/>
            <a:ext cx="6115050" cy="967154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indent="180000" algn="just" eaLnBrk="1" hangingPunct="1"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Приказ </a:t>
            </a:r>
            <a:r>
              <a:rPr lang="ru-RU" sz="2000" dirty="0" err="1" smtClean="0">
                <a:solidFill>
                  <a:schemeClr val="bg1"/>
                </a:solidFill>
              </a:rPr>
              <a:t>Минкомсвязи</a:t>
            </a:r>
            <a:r>
              <a:rPr lang="ru-RU" sz="2000" dirty="0" smtClean="0">
                <a:solidFill>
                  <a:schemeClr val="bg1"/>
                </a:solidFill>
              </a:rPr>
              <a:t> России от 01.09.2015 № 326</a:t>
            </a:r>
          </a:p>
          <a:p>
            <a:pPr indent="180000" algn="just" eaLnBrk="1" hangingPunct="1"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вступил в силу </a:t>
            </a:r>
            <a:r>
              <a:rPr lang="ru-RU" sz="2000" b="1" dirty="0" smtClean="0">
                <a:solidFill>
                  <a:schemeClr val="bg1"/>
                </a:solidFill>
              </a:rPr>
              <a:t>02.11.2015</a:t>
            </a:r>
            <a:r>
              <a:rPr lang="ru-RU" sz="2000" dirty="0" smtClean="0">
                <a:solidFill>
                  <a:schemeClr val="bg1"/>
                </a:solidFill>
              </a:rPr>
              <a:t>  </a:t>
            </a:r>
          </a:p>
          <a:p>
            <a:pPr indent="180000" algn="just" eaLnBrk="1" hangingPunct="1">
              <a:defRPr/>
            </a:pPr>
            <a:endParaRPr lang="ru-RU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600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63252-30D0-4925-B184-C32AE3DE3ADF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444012" y="4176346"/>
            <a:ext cx="8255976" cy="2233247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indent="180000" algn="just" eaLnBrk="1" hangingPunct="1"/>
            <a:r>
              <a:rPr lang="ru-RU" sz="1600" dirty="0" smtClean="0">
                <a:solidFill>
                  <a:schemeClr val="bg1"/>
                </a:solidFill>
              </a:rPr>
              <a:t>В соответствии с </a:t>
            </a:r>
            <a:r>
              <a:rPr lang="ru-RU" sz="1600" u="sng" dirty="0" smtClean="0">
                <a:solidFill>
                  <a:schemeClr val="bg1"/>
                </a:solidFill>
              </a:rPr>
              <a:t>подпунктом «Б» пункта 2 Указа Президента Российской Федерации от 24.06.2009 № 715</a:t>
            </a:r>
            <a:r>
              <a:rPr lang="ru-RU" sz="1600" dirty="0" smtClean="0">
                <a:solidFill>
                  <a:schemeClr val="bg1"/>
                </a:solidFill>
              </a:rPr>
              <a:t> «Об общероссийских обязательных общедоступных телеканалах и радиоканалах» </a:t>
            </a:r>
            <a:r>
              <a:rPr lang="ru-RU" sz="1600" b="1" dirty="0" smtClean="0">
                <a:solidFill>
                  <a:schemeClr val="bg1"/>
                </a:solidFill>
              </a:rPr>
              <a:t>федеральное </a:t>
            </a:r>
            <a:r>
              <a:rPr lang="ru-RU" sz="1600" b="1" kern="0" dirty="0" smtClean="0">
                <a:solidFill>
                  <a:schemeClr val="bg1"/>
                </a:solidFill>
              </a:rPr>
              <a:t>государственное</a:t>
            </a:r>
            <a:r>
              <a:rPr lang="ru-RU" sz="1600" b="1" dirty="0" smtClean="0">
                <a:solidFill>
                  <a:schemeClr val="bg1"/>
                </a:solidFill>
              </a:rPr>
              <a:t> унитарное предприятие «Российская телевизионная и радиовещательная сеть» (РТРС) </a:t>
            </a:r>
            <a:r>
              <a:rPr lang="ru-RU" sz="1600" dirty="0" smtClean="0">
                <a:solidFill>
                  <a:schemeClr val="bg1"/>
                </a:solidFill>
              </a:rPr>
              <a:t>является оператором связи, осуществляющим эфирную аналоговую и эфирную цифровую наземную трансляцию общероссийских обязательных общедоступных телеканалов и радиоканалов на всей территории Российской Федерации.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77800" y="219858"/>
            <a:ext cx="8788400" cy="1125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200" kern="0" dirty="0" smtClean="0"/>
              <a:t>Федеральный закон «О связи»</a:t>
            </a:r>
          </a:p>
          <a:p>
            <a:pPr algn="ctr" eaLnBrk="1" hangingPunct="1">
              <a:defRPr/>
            </a:pPr>
            <a:r>
              <a:rPr lang="ru-RU" sz="1800" b="1" u="sng" kern="0" dirty="0" smtClean="0"/>
              <a:t>Пункт 2 статьи 19.2</a:t>
            </a:r>
            <a:r>
              <a:rPr lang="ru-RU" sz="1800" kern="0" dirty="0" smtClean="0"/>
              <a:t> (Эфирная наземная трансляция обязательных общедоступных телеканалов и (или) радиоканалов) </a:t>
            </a:r>
            <a:r>
              <a:rPr lang="ru-RU" sz="1800" b="1" kern="0" dirty="0" smtClean="0"/>
              <a:t>изложен в новой редакции</a:t>
            </a:r>
            <a:r>
              <a:rPr lang="ru-RU" sz="1800" kern="0" dirty="0" smtClean="0"/>
              <a:t>.</a:t>
            </a:r>
            <a:endParaRPr lang="ru-RU" sz="1800" kern="0" dirty="0"/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383441" y="1696928"/>
            <a:ext cx="8377117" cy="208377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800"/>
              </a:spcAft>
            </a:pPr>
            <a:r>
              <a:rPr lang="ru-RU" sz="1600" b="1" u="sng" dirty="0" smtClean="0">
                <a:solidFill>
                  <a:srgbClr val="FFFF00"/>
                </a:solidFill>
              </a:rPr>
              <a:t>Пункт 2 статьи </a:t>
            </a:r>
            <a:r>
              <a:rPr lang="ru-RU" sz="1600" b="1" u="sng" kern="0" dirty="0" smtClean="0">
                <a:solidFill>
                  <a:srgbClr val="FFFF00"/>
                </a:solidFill>
              </a:rPr>
              <a:t>19.2</a:t>
            </a:r>
          </a:p>
          <a:p>
            <a:pPr indent="180000" algn="just"/>
            <a:r>
              <a:rPr lang="ru-RU" sz="1600" kern="0" dirty="0" smtClean="0"/>
              <a:t>Оператора</a:t>
            </a:r>
            <a:r>
              <a:rPr lang="ru-RU" sz="1600" dirty="0" smtClean="0"/>
              <a:t> связи, осуществляющего эфирную наземную трансляцию общероссийских обязательных общедоступных телеканалов и (или) радиоканалов, а также эфирную цифровую наземную трансляцию телеканалов, получивших право на осуществление эфирного цифрового наземного вещания с использованием позиций в мультиплексах, определяет Президент Российской Федерации.</a:t>
            </a:r>
            <a:endParaRPr lang="ru-RU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Электронная паутина">
  <a:themeElements>
    <a:clrScheme name="Электронная паутина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34681</TotalTime>
  <Words>1479</Words>
  <Application>Microsoft Office PowerPoint</Application>
  <PresentationFormat>Экран (4:3)</PresentationFormat>
  <Paragraphs>115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Электронная паутина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 СПАСИБО ЗА ВНИМАНИЕ!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Демочко</dc:creator>
  <cp:lastModifiedBy>user</cp:lastModifiedBy>
  <cp:revision>1659</cp:revision>
  <dcterms:created xsi:type="dcterms:W3CDTF">2004-11-07T14:58:09Z</dcterms:created>
  <dcterms:modified xsi:type="dcterms:W3CDTF">2016-03-30T11:35:53Z</dcterms:modified>
</cp:coreProperties>
</file>