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xlsx" ContentType="application/vnd.openxmlformats-officedocument.spreadsheetml.sheet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63" r:id="rId5"/>
    <p:sldId id="264" r:id="rId6"/>
    <p:sldId id="267" r:id="rId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chemeClr val="tx2"/>
                </a:solidFill>
                <a:latin typeface="+mj-lt"/>
              </a:defRPr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Распределение </a:t>
            </a:r>
            <a:r>
              <a:rPr lang="ru-RU" sz="2000" baseline="0" dirty="0" smtClean="0">
                <a:solidFill>
                  <a:schemeClr val="tx2"/>
                </a:solidFill>
                <a:latin typeface="+mj-lt"/>
              </a:rPr>
              <a:t>введенных в эксплуатацию сетей электросвязи по ФО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2926956924502084"/>
          <c:y val="0"/>
        </c:manualLayout>
      </c:layout>
    </c:title>
    <c:view3D>
      <c:rotX val="30"/>
      <c:perspective val="30"/>
    </c:view3D>
    <c:sideWall>
      <c:spPr>
        <a:noFill/>
        <a:ln>
          <a:solidFill>
            <a:schemeClr val="tx2">
              <a:lumMod val="20000"/>
              <a:lumOff val="80000"/>
            </a:schemeClr>
          </a:solidFill>
        </a:ln>
      </c:spPr>
    </c:sideWall>
    <c:backWall>
      <c:spPr>
        <a:noFill/>
        <a:ln>
          <a:solidFill>
            <a:schemeClr val="tx2">
              <a:lumMod val="20000"/>
              <a:lumOff val="8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9.1014520399201077E-2"/>
          <c:y val="0.22441730598611787"/>
          <c:w val="0.90898547960079989"/>
          <c:h val="0.5895944888053856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chemeClr val="accent5"/>
              </a:solidFill>
            </c:spPr>
          </c:dPt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УрФО</c:v>
                </c:pt>
                <c:pt idx="2">
                  <c:v>ПФО</c:v>
                </c:pt>
                <c:pt idx="3">
                  <c:v>СФО</c:v>
                </c:pt>
                <c:pt idx="4">
                  <c:v>СЗФО</c:v>
                </c:pt>
                <c:pt idx="5">
                  <c:v>ДФО</c:v>
                </c:pt>
                <c:pt idx="6">
                  <c:v>ЮФО</c:v>
                </c:pt>
                <c:pt idx="7">
                  <c:v>СКФО</c:v>
                </c:pt>
                <c:pt idx="8">
                  <c:v>КФО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1803</c:v>
                </c:pt>
                <c:pt idx="1">
                  <c:v>1419</c:v>
                </c:pt>
                <c:pt idx="2">
                  <c:v>1251</c:v>
                </c:pt>
                <c:pt idx="3">
                  <c:v>848</c:v>
                </c:pt>
                <c:pt idx="4">
                  <c:v>631</c:v>
                </c:pt>
                <c:pt idx="5">
                  <c:v>426</c:v>
                </c:pt>
                <c:pt idx="6">
                  <c:v>364</c:v>
                </c:pt>
                <c:pt idx="7">
                  <c:v>96</c:v>
                </c:pt>
                <c:pt idx="8">
                  <c:v>95</c:v>
                </c:pt>
              </c:numCache>
            </c:numRef>
          </c:val>
        </c:ser>
        <c:gapWidth val="75"/>
        <c:shape val="cylinder"/>
        <c:axId val="77904896"/>
        <c:axId val="77914880"/>
        <c:axId val="0"/>
      </c:bar3DChart>
      <c:catAx>
        <c:axId val="77904896"/>
        <c:scaling>
          <c:orientation val="minMax"/>
        </c:scaling>
        <c:axPos val="b"/>
        <c:majorGridlines>
          <c:spPr>
            <a:ln w="6350"/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majorTickMark val="none"/>
        <c:tickLblPos val="nextTo"/>
        <c:spPr>
          <a:effectLst>
            <a:innerShdw blurRad="63500" dist="50800" dir="13500000">
              <a:prstClr val="black">
                <a:alpha val="50000"/>
              </a:prstClr>
            </a:innerShdw>
          </a:effectLst>
        </c:spPr>
        <c:crossAx val="77914880"/>
        <c:crosses val="autoZero"/>
        <c:auto val="1"/>
        <c:lblAlgn val="ctr"/>
        <c:lblOffset val="100"/>
      </c:catAx>
      <c:valAx>
        <c:axId val="77914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790489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ru-RU" sz="1800" dirty="0" smtClean="0">
                <a:solidFill>
                  <a:schemeClr val="tx2"/>
                </a:solidFill>
              </a:rPr>
              <a:t>Соотношение</a:t>
            </a:r>
            <a:r>
              <a:rPr lang="ru-RU" sz="1800" baseline="0" dirty="0" smtClean="0">
                <a:solidFill>
                  <a:schemeClr val="tx2"/>
                </a:solidFill>
              </a:rPr>
              <a:t> сетей электросвязи, введенных в эксплуатацию с участием/без участия Роскомнадзора</a:t>
            </a:r>
            <a:endParaRPr lang="ru-RU" sz="1800" dirty="0">
              <a:solidFill>
                <a:schemeClr val="tx2"/>
              </a:solidFill>
            </a:endParaRPr>
          </a:p>
        </c:rich>
      </c:tx>
      <c:layout/>
    </c:title>
    <c:view3D>
      <c:rotX val="30"/>
      <c:rotY val="8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0%</a:t>
                    </a:r>
                  </a:p>
                </c:rich>
              </c:tx>
              <c:showPercent val="1"/>
            </c:dLbl>
            <c:dLbl>
              <c:idx val="3"/>
              <c:delete val="1"/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 УЧАСТИЯ РКН </c:v>
                </c:pt>
                <c:pt idx="1">
                  <c:v>С УЧАСТИЕМ РКН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4709</c:v>
                </c:pt>
                <c:pt idx="1">
                  <c:v>547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485926328174511"/>
          <c:y val="0.53991032370953629"/>
          <c:w val="0.37789935740791025"/>
          <c:h val="0.30470316210473691"/>
        </c:manualLayout>
      </c:layout>
      <c:txPr>
        <a:bodyPr/>
        <a:lstStyle/>
        <a:p>
          <a:pPr>
            <a:defRPr sz="134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0.2243</cdr:x>
      <cdr:y>0.06152</cdr:y>
    </cdr:from>
    <cdr:to>
      <cdr:x>0.32854</cdr:x>
      <cdr:y>0.27068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67458" y="2689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4A00-EC11-4881-BB9B-92458E31A29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28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43163"/>
            <a:ext cx="7315200" cy="231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473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5479-A8B4-4526-AF03-9687BC4BE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>
                <a:solidFill>
                  <a:srgbClr val="3F54F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>
                <a:solidFill>
                  <a:srgbClr val="3F54F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>
                <a:solidFill>
                  <a:srgbClr val="3F54F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>
                <a:solidFill>
                  <a:srgbClr val="3F54F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161797"/>
            <a:ext cx="8483600" cy="73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3F54F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1612" y="1173226"/>
            <a:ext cx="7740774" cy="3013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rgbClr val="3F54F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7132488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809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94288" y="3773208"/>
            <a:ext cx="35941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ru-RU" sz="1600" b="1" dirty="0" smtClean="0">
                <a:solidFill>
                  <a:srgbClr val="3F54FF"/>
                </a:solidFill>
                <a:latin typeface="Arial"/>
                <a:cs typeface="Arial"/>
              </a:rPr>
              <a:t>Орлов Дмитрий Викторович </a:t>
            </a:r>
            <a:r>
              <a:rPr lang="ru-RU" sz="1600" dirty="0" smtClean="0">
                <a:solidFill>
                  <a:srgbClr val="3F54FF"/>
                </a:solidFill>
                <a:latin typeface="Arial"/>
                <a:cs typeface="Arial"/>
              </a:rPr>
              <a:t>Начальник территориального отдела в г.Коломне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1105" y="2106056"/>
            <a:ext cx="548386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0" algn="ctr">
              <a:lnSpc>
                <a:spcPct val="100099"/>
              </a:lnSpc>
            </a:pPr>
            <a:r>
              <a:rPr lang="ru-RU" sz="2400" b="1" dirty="0" smtClean="0">
                <a:solidFill>
                  <a:srgbClr val="1F487C"/>
                </a:solidFill>
                <a:latin typeface="Arial"/>
                <a:cs typeface="Arial"/>
              </a:rPr>
              <a:t>ТРЕБОВАНИЯ К ПОРЯДКУ</a:t>
            </a:r>
            <a:r>
              <a:rPr sz="2400" b="1" dirty="0" smtClean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В</a:t>
            </a:r>
            <a:r>
              <a:rPr sz="2400" b="1" spc="-70" dirty="0">
                <a:solidFill>
                  <a:srgbClr val="1F487C"/>
                </a:solidFill>
                <a:latin typeface="Arial"/>
                <a:cs typeface="Arial"/>
              </a:rPr>
              <a:t>В</a:t>
            </a:r>
            <a:r>
              <a:rPr sz="2400" b="1" spc="-35" dirty="0">
                <a:solidFill>
                  <a:srgbClr val="1F487C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ДА</a:t>
            </a:r>
            <a:r>
              <a:rPr sz="2400" b="1" spc="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С</a:t>
            </a:r>
            <a:r>
              <a:rPr sz="2400" b="1" spc="-10" dirty="0">
                <a:solidFill>
                  <a:srgbClr val="1F487C"/>
                </a:solidFill>
                <a:latin typeface="Arial"/>
                <a:cs typeface="Arial"/>
              </a:rPr>
              <a:t>Е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ТЕЙ </a:t>
            </a:r>
            <a:r>
              <a:rPr sz="2400" b="1" spc="-100" dirty="0">
                <a:solidFill>
                  <a:srgbClr val="1F487C"/>
                </a:solidFill>
                <a:latin typeface="Arial"/>
                <a:cs typeface="Arial"/>
              </a:rPr>
              <a:t>Э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ЛЕ</a:t>
            </a:r>
            <a:r>
              <a:rPr sz="2400" b="1" spc="55" dirty="0">
                <a:solidFill>
                  <a:srgbClr val="1F487C"/>
                </a:solidFill>
                <a:latin typeface="Arial"/>
                <a:cs typeface="Arial"/>
              </a:rPr>
              <a:t>К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1F487C"/>
                </a:solidFill>
                <a:latin typeface="Arial"/>
                <a:cs typeface="Arial"/>
              </a:rPr>
              <a:t>Р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ОС</a:t>
            </a:r>
            <a:r>
              <a:rPr sz="2400" b="1" spc="-60" dirty="0">
                <a:solidFill>
                  <a:srgbClr val="1F487C"/>
                </a:solidFill>
                <a:latin typeface="Arial"/>
                <a:cs typeface="Arial"/>
              </a:rPr>
              <a:t>В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ЯЗИ</a:t>
            </a:r>
            <a:r>
              <a:rPr sz="2400" b="1" spc="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В Э</a:t>
            </a:r>
            <a:r>
              <a:rPr sz="2400" b="1" spc="-30" dirty="0">
                <a:solidFill>
                  <a:srgbClr val="1F487C"/>
                </a:solidFill>
                <a:latin typeface="Arial"/>
                <a:cs typeface="Arial"/>
              </a:rPr>
              <a:t>К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СПЛ</a:t>
            </a:r>
            <a:r>
              <a:rPr sz="2400" b="1" spc="-185" dirty="0">
                <a:solidFill>
                  <a:srgbClr val="1F487C"/>
                </a:solidFill>
                <a:latin typeface="Arial"/>
                <a:cs typeface="Arial"/>
              </a:rPr>
              <a:t>У</a:t>
            </a:r>
            <a:r>
              <a:rPr sz="2400" b="1" spc="-125" dirty="0">
                <a:solidFill>
                  <a:srgbClr val="1F487C"/>
                </a:solidFill>
                <a:latin typeface="Arial"/>
                <a:cs typeface="Arial"/>
              </a:rPr>
              <a:t>А</a:t>
            </a:r>
            <a:r>
              <a:rPr sz="2400" b="1" spc="-160" dirty="0">
                <a:solidFill>
                  <a:srgbClr val="1F487C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АЦИЮ (ПРИКАЗ</a:t>
            </a:r>
            <a:r>
              <a:rPr sz="2400" b="1" spc="-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№ 25</a:t>
            </a:r>
            <a:r>
              <a:rPr sz="2400" b="1" spc="-10" dirty="0">
                <a:solidFill>
                  <a:srgbClr val="1F487C"/>
                </a:solidFill>
                <a:latin typeface="Arial"/>
                <a:cs typeface="Arial"/>
              </a:rPr>
              <a:t>8</a:t>
            </a:r>
            <a:r>
              <a:rPr sz="2400" b="1" dirty="0">
                <a:solidFill>
                  <a:srgbClr val="1F487C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8551" y="156552"/>
            <a:ext cx="4121785" cy="936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0" algn="ctr">
              <a:lnSpc>
                <a:spcPct val="100000"/>
              </a:lnSpc>
            </a:pPr>
            <a:r>
              <a:rPr sz="1200" b="1" spc="-55" dirty="0">
                <a:solidFill>
                  <a:srgbClr val="3F54FF"/>
                </a:solidFill>
                <a:latin typeface="Times New Roman"/>
                <a:cs typeface="Times New Roman"/>
              </a:rPr>
              <a:t>УПРАВЛЕНИЕ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45" dirty="0">
                <a:solidFill>
                  <a:srgbClr val="3F54FF"/>
                </a:solidFill>
                <a:latin typeface="Times New Roman"/>
                <a:cs typeface="Times New Roman"/>
              </a:rPr>
              <a:t>ФЕДЕРАЛЬНОЙ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60" dirty="0">
                <a:solidFill>
                  <a:srgbClr val="3F54FF"/>
                </a:solidFill>
                <a:latin typeface="Times New Roman"/>
                <a:cs typeface="Times New Roman"/>
              </a:rPr>
              <a:t>СЛУЖБЫ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3F54FF"/>
                </a:solidFill>
                <a:latin typeface="Times New Roman"/>
                <a:cs typeface="Times New Roman"/>
              </a:rPr>
              <a:t>ПО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25" dirty="0">
                <a:solidFill>
                  <a:srgbClr val="3F54FF"/>
                </a:solidFill>
                <a:latin typeface="Times New Roman"/>
                <a:cs typeface="Times New Roman"/>
              </a:rPr>
              <a:t>НАДЗОРУ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В</a:t>
            </a:r>
            <a:r>
              <a:rPr sz="1200" b="1" spc="-15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80" dirty="0">
                <a:solidFill>
                  <a:srgbClr val="3F54FF"/>
                </a:solidFill>
                <a:latin typeface="Times New Roman"/>
                <a:cs typeface="Times New Roman"/>
              </a:rPr>
              <a:t>СФЕРЕ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25" dirty="0">
                <a:solidFill>
                  <a:srgbClr val="3F54FF"/>
                </a:solidFill>
                <a:latin typeface="Times New Roman"/>
                <a:cs typeface="Times New Roman"/>
              </a:rPr>
              <a:t>СВЯЗИ,</a:t>
            </a:r>
            <a:endParaRPr sz="1200" dirty="0">
              <a:latin typeface="Times New Roman"/>
              <a:cs typeface="Times New Roman"/>
            </a:endParaRPr>
          </a:p>
          <a:p>
            <a:pPr marL="121920" marR="115570" algn="ctr">
              <a:lnSpc>
                <a:spcPct val="100000"/>
              </a:lnSpc>
            </a:pPr>
            <a:r>
              <a:rPr sz="1200" b="1" spc="-30" dirty="0">
                <a:solidFill>
                  <a:srgbClr val="3F54FF"/>
                </a:solidFill>
                <a:latin typeface="Times New Roman"/>
                <a:cs typeface="Times New Roman"/>
              </a:rPr>
              <a:t>ИНФОРМАЦИОННЫХ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45" dirty="0">
                <a:solidFill>
                  <a:srgbClr val="3F54FF"/>
                </a:solidFill>
                <a:latin typeface="Times New Roman"/>
                <a:cs typeface="Times New Roman"/>
              </a:rPr>
              <a:t>ТЕХНОЛОГИЙ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3F54FF"/>
                </a:solidFill>
                <a:latin typeface="Times New Roman"/>
                <a:cs typeface="Times New Roman"/>
              </a:rPr>
              <a:t>И </a:t>
            </a:r>
            <a:r>
              <a:rPr sz="1200" b="1" spc="-8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3F54FF"/>
                </a:solidFill>
                <a:latin typeface="Times New Roman"/>
                <a:cs typeface="Times New Roman"/>
              </a:rPr>
              <a:t>МАССОВЫХ</a:t>
            </a:r>
            <a:r>
              <a:rPr sz="1200" b="1" spc="-15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3F54FF"/>
                </a:solidFill>
                <a:latin typeface="Times New Roman"/>
                <a:cs typeface="Times New Roman"/>
              </a:rPr>
              <a:t>КОММУНИКАЦИЙ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3F54FF"/>
                </a:solidFill>
                <a:latin typeface="Times New Roman"/>
                <a:cs typeface="Times New Roman"/>
              </a:rPr>
              <a:t>ПО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45" dirty="0">
                <a:solidFill>
                  <a:srgbClr val="3F54FF"/>
                </a:solidFill>
                <a:latin typeface="Times New Roman"/>
                <a:cs typeface="Times New Roman"/>
              </a:rPr>
              <a:t>ЦЕНТРАЛЬНОМУ</a:t>
            </a:r>
            <a:r>
              <a:rPr sz="1200" b="1" spc="-15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3F54FF"/>
                </a:solidFill>
                <a:latin typeface="Times New Roman"/>
                <a:cs typeface="Times New Roman"/>
              </a:rPr>
              <a:t>ФЕДЕРАЛЬНОМУ</a:t>
            </a:r>
            <a:r>
              <a:rPr sz="1200" b="1" spc="-40" dirty="0">
                <a:solidFill>
                  <a:srgbClr val="3F54FF"/>
                </a:solidFill>
                <a:latin typeface="Times New Roman"/>
                <a:cs typeface="Times New Roman"/>
              </a:rPr>
              <a:t> </a:t>
            </a:r>
            <a:r>
              <a:rPr sz="1200" b="1" spc="-70" dirty="0">
                <a:solidFill>
                  <a:srgbClr val="3F54FF"/>
                </a:solidFill>
                <a:latin typeface="Times New Roman"/>
                <a:cs typeface="Times New Roman"/>
              </a:rPr>
              <a:t>ОКРУГУ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038350"/>
            <a:ext cx="8483600" cy="653064"/>
          </a:xfrm>
          <a:prstGeom prst="rect">
            <a:avLst/>
          </a:prstGeom>
        </p:spPr>
        <p:txBody>
          <a:bodyPr vert="horz" wrap="square" lIns="0" tIns="287528" rIns="0" bIns="0" rtlCol="0">
            <a:spAutoFit/>
          </a:bodyPr>
          <a:lstStyle/>
          <a:p>
            <a:pPr marL="12700">
              <a:lnSpc>
                <a:spcPts val="3315"/>
              </a:lnSpc>
            </a:pPr>
            <a:r>
              <a:rPr sz="1600" b="1" spc="-15" dirty="0"/>
              <a:t>Федеральный</a:t>
            </a:r>
            <a:r>
              <a:rPr sz="1600" b="1" spc="-5" dirty="0"/>
              <a:t> </a:t>
            </a:r>
            <a:r>
              <a:rPr sz="1600" b="1" spc="-15" dirty="0"/>
              <a:t>закон</a:t>
            </a:r>
            <a:r>
              <a:rPr sz="1600" b="1" spc="-5" dirty="0"/>
              <a:t> </a:t>
            </a:r>
            <a:r>
              <a:rPr sz="1600" b="1" spc="-15" dirty="0"/>
              <a:t>от</a:t>
            </a:r>
            <a:r>
              <a:rPr sz="1600" b="1" spc="-5" dirty="0"/>
              <a:t> </a:t>
            </a:r>
            <a:r>
              <a:rPr sz="1600" b="1" spc="-15" dirty="0"/>
              <a:t>07.07.2003</a:t>
            </a:r>
            <a:r>
              <a:rPr sz="1600" b="1" spc="-5" dirty="0"/>
              <a:t> </a:t>
            </a:r>
            <a:r>
              <a:rPr sz="1600" b="1" spc="-25" dirty="0"/>
              <a:t>№</a:t>
            </a:r>
            <a:r>
              <a:rPr sz="1600" b="1" spc="-5" dirty="0"/>
              <a:t> </a:t>
            </a:r>
            <a:r>
              <a:rPr sz="1600" b="1" spc="-15" dirty="0"/>
              <a:t>12</a:t>
            </a:r>
            <a:r>
              <a:rPr sz="1600" b="1" spc="-10" dirty="0"/>
              <a:t>6-</a:t>
            </a:r>
            <a:r>
              <a:rPr sz="1600" b="1" spc="-20" dirty="0"/>
              <a:t>ФЗ</a:t>
            </a:r>
            <a:r>
              <a:rPr sz="1600" b="1" spc="-5" dirty="0"/>
              <a:t> </a:t>
            </a:r>
            <a:r>
              <a:rPr sz="1600" b="1" spc="-20" dirty="0"/>
              <a:t>«О</a:t>
            </a:r>
            <a:r>
              <a:rPr sz="1600" b="1" spc="-5" dirty="0"/>
              <a:t> </a:t>
            </a:r>
            <a:r>
              <a:rPr sz="1600" b="1" spc="-15" dirty="0"/>
              <a:t>связи»</a:t>
            </a:r>
            <a:endParaRPr sz="16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2800350"/>
            <a:ext cx="7719695" cy="1890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ct val="100000"/>
              </a:lnSpc>
            </a:pPr>
            <a:r>
              <a:rPr sz="1200" b="1" u="heavy" dirty="0">
                <a:solidFill>
                  <a:srgbClr val="3F54FF"/>
                </a:solidFill>
                <a:latin typeface="Arial Narrow"/>
                <a:cs typeface="Arial Narrow"/>
              </a:rPr>
              <a:t>Статья  12</a:t>
            </a:r>
            <a:endParaRPr sz="1200" dirty="0">
              <a:latin typeface="Arial Narrow"/>
              <a:cs typeface="Arial Narrow"/>
            </a:endParaRPr>
          </a:p>
          <a:p>
            <a:pPr marL="22225" marR="6350" indent="0">
              <a:lnSpc>
                <a:spcPct val="100000"/>
              </a:lnSpc>
            </a:pP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Для</a:t>
            </a:r>
            <a:r>
              <a:rPr sz="1200" spc="-2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етей</a:t>
            </a:r>
            <a:r>
              <a:rPr sz="1200" spc="-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электро</a:t>
            </a:r>
            <a:r>
              <a:rPr sz="1200" spc="-5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вяз</a:t>
            </a:r>
            <a:r>
              <a:rPr sz="1200" spc="5" dirty="0">
                <a:solidFill>
                  <a:srgbClr val="00ADEE"/>
                </a:solidFill>
                <a:latin typeface="Arial Narrow"/>
                <a:cs typeface="Arial Narrow"/>
              </a:rPr>
              <a:t>и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,</a:t>
            </a:r>
            <a:r>
              <a:rPr sz="1200" spc="-5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о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тавляющих</a:t>
            </a:r>
            <a:r>
              <a:rPr sz="1200" spc="-2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един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у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ю</a:t>
            </a:r>
            <a:r>
              <a:rPr sz="1200" spc="-3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еть эл</a:t>
            </a:r>
            <a:r>
              <a:rPr sz="1200" spc="-5" dirty="0">
                <a:solidFill>
                  <a:srgbClr val="00ADEE"/>
                </a:solidFill>
                <a:latin typeface="Arial Narrow"/>
                <a:cs typeface="Arial Narrow"/>
              </a:rPr>
              <a:t>е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ктро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вязи</a:t>
            </a:r>
            <a:r>
              <a:rPr sz="1200" spc="-4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Р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осс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ийской Федера</a:t>
            </a:r>
            <a:r>
              <a:rPr sz="1200" spc="-15" dirty="0">
                <a:solidFill>
                  <a:srgbClr val="00ADEE"/>
                </a:solidFill>
                <a:latin typeface="Arial Narrow"/>
                <a:cs typeface="Arial Narrow"/>
              </a:rPr>
              <a:t>ц</a:t>
            </a:r>
            <a:r>
              <a:rPr sz="1200" spc="5" dirty="0">
                <a:solidFill>
                  <a:srgbClr val="00ADEE"/>
                </a:solidFill>
                <a:latin typeface="Arial Narrow"/>
                <a:cs typeface="Arial Narrow"/>
              </a:rPr>
              <a:t>ии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,</a:t>
            </a:r>
            <a:r>
              <a:rPr sz="1200" spc="-4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федеральный</a:t>
            </a:r>
            <a:r>
              <a:rPr sz="1200" spc="-5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орган</a:t>
            </a:r>
            <a:r>
              <a:rPr sz="1200" spc="-1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spc="5" dirty="0">
                <a:solidFill>
                  <a:srgbClr val="00ADEE"/>
                </a:solidFill>
                <a:latin typeface="Arial Narrow"/>
                <a:cs typeface="Arial Narrow"/>
              </a:rPr>
              <a:t>и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с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п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олн</a:t>
            </a:r>
            <a:r>
              <a:rPr sz="1200" spc="5" dirty="0">
                <a:solidFill>
                  <a:srgbClr val="00ADEE"/>
                </a:solidFill>
                <a:latin typeface="Arial Narrow"/>
                <a:cs typeface="Arial Narrow"/>
              </a:rPr>
              <a:t>и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т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ел</a:t>
            </a:r>
            <a:r>
              <a:rPr sz="1200" spc="-20" dirty="0">
                <a:solidFill>
                  <a:srgbClr val="00ADEE"/>
                </a:solidFill>
                <a:latin typeface="Arial Narrow"/>
                <a:cs typeface="Arial Narrow"/>
              </a:rPr>
              <a:t>ь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н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ой</a:t>
            </a:r>
            <a:r>
              <a:rPr sz="1200" spc="-4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власти</a:t>
            </a:r>
            <a:r>
              <a:rPr sz="1200" spc="-2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в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о</a:t>
            </a:r>
            <a:r>
              <a:rPr sz="1200" spc="-10" dirty="0">
                <a:solidFill>
                  <a:srgbClr val="00ADEE"/>
                </a:solidFill>
                <a:latin typeface="Arial Narrow"/>
                <a:cs typeface="Arial Narrow"/>
              </a:rPr>
              <a:t>б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ласти связи…..устанавливает требования к их проектированию, построению, эксплуатации,</a:t>
            </a:r>
            <a:r>
              <a:rPr sz="1200" spc="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spc="-5" dirty="0">
                <a:solidFill>
                  <a:srgbClr val="00ADEE"/>
                </a:solidFill>
                <a:latin typeface="Arial Narrow"/>
                <a:cs typeface="Arial Narrow"/>
              </a:rPr>
              <a:t>..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.</a:t>
            </a:r>
            <a:r>
              <a:rPr sz="1200" b="1" dirty="0">
                <a:solidFill>
                  <a:srgbClr val="3F54FF"/>
                </a:solidFill>
                <a:latin typeface="Arial Narrow"/>
                <a:cs typeface="Arial Narrow"/>
              </a:rPr>
              <a:t>к  порядку ввода сетей связи в эксплуатацию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.</a:t>
            </a:r>
            <a:endParaRPr sz="1200" dirty="0">
              <a:latin typeface="Arial Narrow"/>
              <a:cs typeface="Arial Narrow"/>
            </a:endParaRPr>
          </a:p>
          <a:p>
            <a:pPr>
              <a:lnSpc>
                <a:spcPts val="1200"/>
              </a:lnSpc>
              <a:spcBef>
                <a:spcPts val="28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1200" b="1" u="heavy" dirty="0">
                <a:solidFill>
                  <a:srgbClr val="3F54FF"/>
                </a:solidFill>
                <a:latin typeface="Arial Narrow"/>
                <a:cs typeface="Arial Narrow"/>
              </a:rPr>
              <a:t>Статья  46</a:t>
            </a:r>
            <a:endParaRPr sz="12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3F54FF"/>
                </a:solidFill>
                <a:latin typeface="Arial Narrow"/>
                <a:cs typeface="Arial Narrow"/>
              </a:rPr>
              <a:t>Оператор связи обязан</a:t>
            </a:r>
            <a:r>
              <a:rPr sz="1200" dirty="0">
                <a:solidFill>
                  <a:srgbClr val="3F54FF"/>
                </a:solidFill>
                <a:latin typeface="Arial Narrow"/>
                <a:cs typeface="Arial Narrow"/>
              </a:rPr>
              <a:t>:</a:t>
            </a:r>
            <a:endParaRPr sz="1200" dirty="0">
              <a:latin typeface="Arial Narrow"/>
              <a:cs typeface="Arial Narrow"/>
            </a:endParaRPr>
          </a:p>
          <a:p>
            <a:pPr marL="12700" marR="287655" indent="0">
              <a:lnSpc>
                <a:spcPts val="2400"/>
              </a:lnSpc>
              <a:spcBef>
                <a:spcPts val="80"/>
              </a:spcBef>
            </a:pP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руководствоваться при проектировании, построении, реконструкции,</a:t>
            </a:r>
            <a:r>
              <a:rPr sz="1200" spc="1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b="1" dirty="0">
                <a:solidFill>
                  <a:srgbClr val="3F54FF"/>
                </a:solidFill>
                <a:latin typeface="Arial Narrow"/>
                <a:cs typeface="Arial Narrow"/>
              </a:rPr>
              <a:t>вводе в эксплуатацию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и эксплуатации</a:t>
            </a:r>
            <a:r>
              <a:rPr sz="1200" spc="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200" b="1" dirty="0">
                <a:solidFill>
                  <a:srgbClr val="3F54FF"/>
                </a:solidFill>
                <a:latin typeface="Arial Narrow"/>
                <a:cs typeface="Arial Narrow"/>
              </a:rPr>
              <a:t>сетей связи </a:t>
            </a:r>
            <a:r>
              <a:rPr sz="1200" dirty="0">
                <a:solidFill>
                  <a:srgbClr val="00ADEE"/>
                </a:solidFill>
                <a:latin typeface="Arial Narrow"/>
                <a:cs typeface="Arial Narrow"/>
              </a:rPr>
              <a:t>нормативными правовыми актами федерального органа исполнительной власти в области связи….</a:t>
            </a:r>
            <a:endParaRPr sz="1200" dirty="0">
              <a:latin typeface="Arial Narrow"/>
              <a:cs typeface="Arial Narrow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838200" y="438150"/>
            <a:ext cx="6395720" cy="183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880"/>
              </a:lnSpc>
            </a:pPr>
            <a:r>
              <a:rPr sz="1600" b="1" dirty="0">
                <a:solidFill>
                  <a:srgbClr val="3F54FF"/>
                </a:solidFill>
                <a:latin typeface="Arial Narrow"/>
                <a:cs typeface="Arial Narrow"/>
              </a:rPr>
              <a:t>Требования к порядку ввода сетей электросвязи в эксплуатацию</a:t>
            </a:r>
            <a:endParaRPr sz="1600">
              <a:latin typeface="Arial Narrow"/>
              <a:cs typeface="Arial Narrow"/>
            </a:endParaRPr>
          </a:p>
          <a:p>
            <a:pPr marL="12700" marR="591820">
              <a:lnSpc>
                <a:spcPts val="2880"/>
              </a:lnSpc>
            </a:pP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при</a:t>
            </a:r>
            <a:r>
              <a:rPr sz="1600" spc="10" dirty="0">
                <a:solidFill>
                  <a:srgbClr val="00ADEE"/>
                </a:solidFill>
                <a:latin typeface="Arial Narrow"/>
                <a:cs typeface="Arial Narrow"/>
              </a:rPr>
              <a:t>к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аз 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М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и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н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ко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м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связи Р</a:t>
            </a:r>
            <a:r>
              <a:rPr sz="1600" spc="-10" dirty="0">
                <a:solidFill>
                  <a:srgbClr val="00ADEE"/>
                </a:solidFill>
                <a:latin typeface="Arial Narrow"/>
                <a:cs typeface="Arial Narrow"/>
              </a:rPr>
              <a:t>о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ссии</a:t>
            </a:r>
            <a:r>
              <a:rPr sz="1600" spc="2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от 26.08.2014</a:t>
            </a:r>
            <a:r>
              <a:rPr sz="1600" spc="5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№ 258 Вступил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в си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л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у с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1</a:t>
            </a:r>
            <a:r>
              <a:rPr sz="1600" spc="1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января 20</a:t>
            </a:r>
            <a:r>
              <a:rPr sz="1600" spc="-10" dirty="0">
                <a:solidFill>
                  <a:srgbClr val="00ADEE"/>
                </a:solidFill>
                <a:latin typeface="Arial Narrow"/>
                <a:cs typeface="Arial Narrow"/>
              </a:rPr>
              <a:t>1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5</a:t>
            </a:r>
            <a:r>
              <a:rPr sz="1600" spc="3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года</a:t>
            </a:r>
            <a:endParaRPr sz="1600">
              <a:latin typeface="Arial Narrow"/>
              <a:cs typeface="Arial Narrow"/>
            </a:endParaRPr>
          </a:p>
          <a:p>
            <a:pPr>
              <a:lnSpc>
                <a:spcPts val="750"/>
              </a:lnSpc>
              <a:spcBef>
                <a:spcPts val="48"/>
              </a:spcBef>
            </a:pPr>
            <a:endParaRPr sz="1600"/>
          </a:p>
          <a:p>
            <a:pPr marL="12700">
              <a:lnSpc>
                <a:spcPct val="100000"/>
              </a:lnSpc>
            </a:pPr>
            <a:r>
              <a:rPr sz="1600" b="1" smtClean="0">
                <a:solidFill>
                  <a:srgbClr val="3F54FF"/>
                </a:solidFill>
                <a:latin typeface="Arial Narrow"/>
                <a:cs typeface="Arial Narrow"/>
              </a:rPr>
              <a:t>Правила </a:t>
            </a:r>
            <a:r>
              <a:rPr sz="1600" b="1" dirty="0">
                <a:solidFill>
                  <a:srgbClr val="3F54FF"/>
                </a:solidFill>
                <a:latin typeface="Arial Narrow"/>
                <a:cs typeface="Arial Narrow"/>
              </a:rPr>
              <a:t>ввода в эксплуатацию сооружений связи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ts val="2870"/>
              </a:lnSpc>
            </a:pP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при</a:t>
            </a:r>
            <a:r>
              <a:rPr sz="1600" spc="10" dirty="0">
                <a:solidFill>
                  <a:srgbClr val="00ADEE"/>
                </a:solidFill>
                <a:latin typeface="Arial Narrow"/>
                <a:cs typeface="Arial Narrow"/>
              </a:rPr>
              <a:t>к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аз 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М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и</a:t>
            </a:r>
            <a:r>
              <a:rPr sz="1600" spc="5" dirty="0">
                <a:solidFill>
                  <a:srgbClr val="00ADEE"/>
                </a:solidFill>
                <a:latin typeface="Arial Narrow"/>
                <a:cs typeface="Arial Narrow"/>
              </a:rPr>
              <a:t>н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связи Р</a:t>
            </a:r>
            <a:r>
              <a:rPr sz="1600" spc="-10" dirty="0">
                <a:solidFill>
                  <a:srgbClr val="00ADEE"/>
                </a:solidFill>
                <a:latin typeface="Arial Narrow"/>
                <a:cs typeface="Arial Narrow"/>
              </a:rPr>
              <a:t>о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ссии</a:t>
            </a:r>
            <a:r>
              <a:rPr sz="1600" spc="20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от 09.09.2002</a:t>
            </a:r>
            <a:r>
              <a:rPr sz="1600" spc="55" dirty="0">
                <a:solidFill>
                  <a:srgbClr val="00ADEE"/>
                </a:solidFill>
                <a:latin typeface="Arial Narrow"/>
                <a:cs typeface="Arial Narrow"/>
              </a:rPr>
              <a:t> 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№ </a:t>
            </a:r>
            <a:r>
              <a:rPr sz="1600" spc="-140" dirty="0">
                <a:solidFill>
                  <a:srgbClr val="00ADEE"/>
                </a:solidFill>
                <a:latin typeface="Arial Narrow"/>
                <a:cs typeface="Arial Narrow"/>
              </a:rPr>
              <a:t>1</a:t>
            </a:r>
            <a:r>
              <a:rPr sz="1600" dirty="0">
                <a:solidFill>
                  <a:srgbClr val="00ADEE"/>
                </a:solidFill>
                <a:latin typeface="Arial Narrow"/>
                <a:cs typeface="Arial Narrow"/>
              </a:rPr>
              <a:t>13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425780" y="515874"/>
            <a:ext cx="292595" cy="292607"/>
          </a:xfrm>
          <a:custGeom>
            <a:avLst/>
            <a:gdLst/>
            <a:ahLst/>
            <a:cxnLst/>
            <a:rect l="l" t="t" r="r" b="b"/>
            <a:pathLst>
              <a:path w="292595" h="292607">
                <a:moveTo>
                  <a:pt x="135890" y="0"/>
                </a:moveTo>
                <a:lnTo>
                  <a:pt x="0" y="135889"/>
                </a:lnTo>
                <a:lnTo>
                  <a:pt x="156705" y="292607"/>
                </a:lnTo>
                <a:lnTo>
                  <a:pt x="292595" y="156717"/>
                </a:lnTo>
                <a:lnTo>
                  <a:pt x="13589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256109" y="1555114"/>
            <a:ext cx="481584" cy="432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5"/>
          <p:cNvSpPr/>
          <p:nvPr/>
        </p:nvSpPr>
        <p:spPr>
          <a:xfrm>
            <a:off x="304800" y="1581150"/>
            <a:ext cx="384200" cy="335025"/>
          </a:xfrm>
          <a:custGeom>
            <a:avLst/>
            <a:gdLst/>
            <a:ahLst/>
            <a:cxnLst/>
            <a:rect l="l" t="t" r="r" b="b"/>
            <a:pathLst>
              <a:path w="384200" h="335025">
                <a:moveTo>
                  <a:pt x="68999" y="0"/>
                </a:moveTo>
                <a:lnTo>
                  <a:pt x="0" y="88011"/>
                </a:lnTo>
                <a:lnTo>
                  <a:pt x="101460" y="167513"/>
                </a:lnTo>
                <a:lnTo>
                  <a:pt x="0" y="247015"/>
                </a:lnTo>
                <a:lnTo>
                  <a:pt x="68999" y="335026"/>
                </a:lnTo>
                <a:lnTo>
                  <a:pt x="192100" y="238506"/>
                </a:lnTo>
                <a:lnTo>
                  <a:pt x="373341" y="238506"/>
                </a:lnTo>
                <a:lnTo>
                  <a:pt x="282740" y="167513"/>
                </a:lnTo>
                <a:lnTo>
                  <a:pt x="373341" y="96520"/>
                </a:lnTo>
                <a:lnTo>
                  <a:pt x="192100" y="96520"/>
                </a:lnTo>
                <a:lnTo>
                  <a:pt x="68999" y="0"/>
                </a:lnTo>
                <a:close/>
              </a:path>
              <a:path w="384200" h="335025">
                <a:moveTo>
                  <a:pt x="373341" y="238506"/>
                </a:moveTo>
                <a:lnTo>
                  <a:pt x="192100" y="238506"/>
                </a:lnTo>
                <a:lnTo>
                  <a:pt x="315201" y="335026"/>
                </a:lnTo>
                <a:lnTo>
                  <a:pt x="384200" y="247015"/>
                </a:lnTo>
                <a:lnTo>
                  <a:pt x="373341" y="238506"/>
                </a:lnTo>
                <a:close/>
              </a:path>
              <a:path w="384200" h="335025">
                <a:moveTo>
                  <a:pt x="315201" y="0"/>
                </a:moveTo>
                <a:lnTo>
                  <a:pt x="192100" y="96520"/>
                </a:lnTo>
                <a:lnTo>
                  <a:pt x="373341" y="96520"/>
                </a:lnTo>
                <a:lnTo>
                  <a:pt x="384200" y="88011"/>
                </a:lnTo>
                <a:lnTo>
                  <a:pt x="3152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304800" y="1581150"/>
            <a:ext cx="384200" cy="335025"/>
          </a:xfrm>
          <a:custGeom>
            <a:avLst/>
            <a:gdLst/>
            <a:ahLst/>
            <a:cxnLst/>
            <a:rect l="l" t="t" r="r" b="b"/>
            <a:pathLst>
              <a:path w="384200" h="335025">
                <a:moveTo>
                  <a:pt x="0" y="88011"/>
                </a:moveTo>
                <a:lnTo>
                  <a:pt x="68999" y="0"/>
                </a:lnTo>
                <a:lnTo>
                  <a:pt x="192100" y="96520"/>
                </a:lnTo>
                <a:lnTo>
                  <a:pt x="315201" y="0"/>
                </a:lnTo>
                <a:lnTo>
                  <a:pt x="384200" y="88011"/>
                </a:lnTo>
                <a:lnTo>
                  <a:pt x="282740" y="167513"/>
                </a:lnTo>
                <a:lnTo>
                  <a:pt x="384200" y="247015"/>
                </a:lnTo>
                <a:lnTo>
                  <a:pt x="315201" y="335026"/>
                </a:lnTo>
                <a:lnTo>
                  <a:pt x="192100" y="238506"/>
                </a:lnTo>
                <a:lnTo>
                  <a:pt x="68999" y="335026"/>
                </a:lnTo>
                <a:lnTo>
                  <a:pt x="0" y="247015"/>
                </a:lnTo>
                <a:lnTo>
                  <a:pt x="101460" y="167513"/>
                </a:lnTo>
                <a:lnTo>
                  <a:pt x="0" y="88011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161797"/>
            <a:ext cx="848360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l">
              <a:lnSpc>
                <a:spcPts val="2845"/>
              </a:lnSpc>
            </a:pPr>
            <a:r>
              <a:rPr lang="ru-RU" b="1" dirty="0" smtClean="0"/>
              <a:t>                        Статистические данные</a:t>
            </a:r>
            <a:endParaRPr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41565177"/>
              </p:ext>
            </p:extLst>
          </p:nvPr>
        </p:nvGraphicFramePr>
        <p:xfrm>
          <a:off x="-457200" y="1047750"/>
          <a:ext cx="5943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941565177"/>
              </p:ext>
            </p:extLst>
          </p:nvPr>
        </p:nvGraphicFramePr>
        <p:xfrm>
          <a:off x="4572000" y="1657350"/>
          <a:ext cx="4419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123950"/>
            <a:ext cx="8483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cap="all" dirty="0" smtClean="0"/>
              <a:t>Пункт 3 требований к порядку ВВОДА СЕТЕЙ</a:t>
            </a:r>
            <a:br>
              <a:rPr lang="ru-RU" sz="1400" b="1" cap="all" dirty="0" smtClean="0"/>
            </a:br>
            <a:r>
              <a:rPr lang="ru-RU" sz="1400" b="1" cap="all" dirty="0" smtClean="0"/>
              <a:t> ЭЛЕКТРОСВЯЗИ В ЭКСПЛУАТАЦИЮ</a:t>
            </a:r>
            <a:endParaRPr sz="1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1809750"/>
            <a:ext cx="7740774" cy="24384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Операторы связи один раз в год, не позднее 1 марта, представляют </a:t>
            </a:r>
            <a:r>
              <a:rPr lang="ru-RU" b="1" dirty="0" smtClean="0"/>
              <a:t>по запросу</a:t>
            </a:r>
            <a:r>
              <a:rPr lang="ru-RU" dirty="0" smtClean="0"/>
              <a:t> (Изменения внесены </a:t>
            </a:r>
            <a:r>
              <a:rPr lang="ru-RU" dirty="0" smtClean="0">
                <a:hlinkClick r:id="rId2"/>
              </a:rPr>
              <a:t>Приказом</a:t>
            </a:r>
            <a:r>
              <a:rPr lang="ru-RU" dirty="0" smtClean="0"/>
              <a:t> </a:t>
            </a:r>
            <a:r>
              <a:rPr lang="ru-RU" dirty="0" err="1" smtClean="0"/>
              <a:t>Минкомсвязи</a:t>
            </a:r>
            <a:r>
              <a:rPr lang="ru-RU" dirty="0" smtClean="0"/>
              <a:t> России от 20 октября 2015 г. N 412 в пункт 3) Федерального агентства связи (</a:t>
            </a:r>
            <a:r>
              <a:rPr lang="ru-RU" dirty="0" err="1" smtClean="0"/>
              <a:t>Россвязь</a:t>
            </a:r>
            <a:r>
              <a:rPr lang="ru-RU" dirty="0" smtClean="0"/>
              <a:t>)  информацию о технологических возможностях сетей связи, перспективах их развития, средствах и линиях связи, условиях оказания услуг связи  по состоянию на 31 декабря истекшего календарного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161797"/>
            <a:ext cx="8483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dirty="0" smtClean="0">
                <a:latin typeface="+mj-lt"/>
              </a:rPr>
              <a:t>Публичный реестр инфраструктуры связи </a:t>
            </a:r>
            <a:br>
              <a:rPr lang="ru-RU" b="1" dirty="0" smtClean="0">
                <a:latin typeface="+mj-lt"/>
              </a:rPr>
            </a:br>
            <a:r>
              <a:rPr lang="ru-RU" b="1" dirty="0" smtClean="0">
                <a:latin typeface="+mj-lt"/>
              </a:rPr>
              <a:t>Российской Федерации</a:t>
            </a:r>
            <a:endParaRPr lang="ru-RU" b="1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42994"/>
            <a:ext cx="6400800" cy="38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38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22623" y="3234435"/>
            <a:ext cx="4855845" cy="451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i="1" dirty="0">
                <a:solidFill>
                  <a:srgbClr val="17375E"/>
                </a:solidFill>
                <a:latin typeface="Arial"/>
                <a:cs typeface="Arial"/>
              </a:rPr>
              <a:t>СП</a:t>
            </a:r>
            <a:r>
              <a:rPr sz="2900" b="1" i="1" spc="-145" dirty="0">
                <a:solidFill>
                  <a:srgbClr val="17375E"/>
                </a:solidFill>
                <a:latin typeface="Arial"/>
                <a:cs typeface="Arial"/>
              </a:rPr>
              <a:t>А</a:t>
            </a:r>
            <a:r>
              <a:rPr sz="2900" b="1" i="1" dirty="0">
                <a:solidFill>
                  <a:srgbClr val="17375E"/>
                </a:solidFill>
                <a:latin typeface="Arial"/>
                <a:cs typeface="Arial"/>
              </a:rPr>
              <a:t>СИ</a:t>
            </a:r>
            <a:r>
              <a:rPr sz="2900" b="1" i="1" spc="-45" dirty="0">
                <a:solidFill>
                  <a:srgbClr val="17375E"/>
                </a:solidFill>
                <a:latin typeface="Arial"/>
                <a:cs typeface="Arial"/>
              </a:rPr>
              <a:t>Б</a:t>
            </a:r>
            <a:r>
              <a:rPr sz="2900" b="1" i="1" dirty="0">
                <a:solidFill>
                  <a:srgbClr val="17375E"/>
                </a:solidFill>
                <a:latin typeface="Arial"/>
                <a:cs typeface="Arial"/>
              </a:rPr>
              <a:t>О</a:t>
            </a:r>
            <a:r>
              <a:rPr sz="2900" b="1" i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900" b="1" i="1" dirty="0">
                <a:solidFill>
                  <a:srgbClr val="17375E"/>
                </a:solidFill>
                <a:latin typeface="Arial"/>
                <a:cs typeface="Arial"/>
              </a:rPr>
              <a:t>ЗА</a:t>
            </a:r>
            <a:r>
              <a:rPr sz="2900" b="1" i="1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900" b="1" i="1" dirty="0">
                <a:solidFill>
                  <a:srgbClr val="17375E"/>
                </a:solidFill>
                <a:latin typeface="Arial"/>
                <a:cs typeface="Arial"/>
              </a:rPr>
              <a:t>ВНИ</a:t>
            </a:r>
            <a:r>
              <a:rPr sz="2900" b="1" i="1" spc="-35" dirty="0">
                <a:solidFill>
                  <a:srgbClr val="17375E"/>
                </a:solidFill>
                <a:latin typeface="Arial"/>
                <a:cs typeface="Arial"/>
              </a:rPr>
              <a:t>М</a:t>
            </a:r>
            <a:r>
              <a:rPr sz="2900" b="1" i="1" dirty="0">
                <a:solidFill>
                  <a:srgbClr val="17375E"/>
                </a:solidFill>
                <a:latin typeface="Arial"/>
                <a:cs typeface="Arial"/>
              </a:rPr>
              <a:t>АНИЕ!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215</Words>
  <Application>Microsoft Office PowerPoint</Application>
  <PresentationFormat>Экран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Федеральный закон от 07.07.2003 № 126-ФЗ «О связи»</vt:lpstr>
      <vt:lpstr>                        Статистические данные</vt:lpstr>
      <vt:lpstr>Пункт 3 требований к порядку ВВОДА СЕТЕЙ  ЭЛЕКТРОСВЯЗИ В ЭКСПЛУАТАЦИЮ</vt:lpstr>
      <vt:lpstr>Публичный реестр инфраструктуры связи  Российской Федерации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дизайна форума Спектр 2015 для презентаций</dc:title>
  <dc:creator>Алексей Ковтонюк</dc:creator>
  <cp:lastModifiedBy>kondrashova-ed</cp:lastModifiedBy>
  <cp:revision>26</cp:revision>
  <dcterms:created xsi:type="dcterms:W3CDTF">2015-10-14T11:17:37Z</dcterms:created>
  <dcterms:modified xsi:type="dcterms:W3CDTF">2016-03-30T11:00:18Z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2015-09-22T00:00:00Z</vt:filetime>
  </property>
  <property fmtid="{D5CDD505-2E9C-101B-9397-08002B2CF9AE}" pid="3" name="LastSaved">
    <vt:filetime>2015-10-14T00:00:00Z</vt:filetime>
  </property>
</Properties>
</file>